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92" r:id="rId4"/>
    <p:sldId id="347" r:id="rId5"/>
    <p:sldId id="346" r:id="rId6"/>
    <p:sldId id="348" r:id="rId7"/>
    <p:sldId id="350" r:id="rId8"/>
    <p:sldId id="349" r:id="rId9"/>
    <p:sldId id="351" r:id="rId10"/>
    <p:sldId id="352" r:id="rId11"/>
    <p:sldId id="353" r:id="rId12"/>
    <p:sldId id="354" r:id="rId13"/>
    <p:sldId id="355" r:id="rId14"/>
    <p:sldId id="293" r:id="rId15"/>
    <p:sldId id="356" r:id="rId16"/>
    <p:sldId id="318" r:id="rId17"/>
    <p:sldId id="357" r:id="rId18"/>
    <p:sldId id="358" r:id="rId19"/>
    <p:sldId id="359" r:id="rId20"/>
    <p:sldId id="360" r:id="rId21"/>
    <p:sldId id="362" r:id="rId22"/>
    <p:sldId id="363" r:id="rId23"/>
    <p:sldId id="365" r:id="rId24"/>
    <p:sldId id="366" r:id="rId25"/>
    <p:sldId id="368" r:id="rId26"/>
    <p:sldId id="369" r:id="rId27"/>
    <p:sldId id="370" r:id="rId28"/>
    <p:sldId id="371" r:id="rId29"/>
    <p:sldId id="372" r:id="rId30"/>
    <p:sldId id="373" r:id="rId31"/>
    <p:sldId id="374" r:id="rId32"/>
    <p:sldId id="375" r:id="rId33"/>
    <p:sldId id="37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61" d="100"/>
          <a:sy n="61" d="100"/>
        </p:scale>
        <p:origin x="66" y="3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fld id="{FCBA7DBE-B6FA-4FD9-98E1-DA5DCE21054A}" type="datetimeFigureOut">
              <a:rPr lang="en-IE" smtClean="0"/>
              <a:t>02/03/2016</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3C9793F3-7837-4E2B-8681-EE5C1BA3BF10}" type="slidenum">
              <a:rPr lang="en-IE" smtClean="0"/>
              <a:t>‹#›</a:t>
            </a:fld>
            <a:endParaRPr lang="en-IE"/>
          </a:p>
        </p:txBody>
      </p:sp>
    </p:spTree>
    <p:extLst>
      <p:ext uri="{BB962C8B-B14F-4D97-AF65-F5344CB8AC3E}">
        <p14:creationId xmlns:p14="http://schemas.microsoft.com/office/powerpoint/2010/main" val="3216918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FCBA7DBE-B6FA-4FD9-98E1-DA5DCE21054A}" type="datetimeFigureOut">
              <a:rPr lang="en-IE" smtClean="0"/>
              <a:t>02/03/2016</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3C9793F3-7837-4E2B-8681-EE5C1BA3BF10}" type="slidenum">
              <a:rPr lang="en-IE" smtClean="0"/>
              <a:t>‹#›</a:t>
            </a:fld>
            <a:endParaRPr lang="en-IE"/>
          </a:p>
        </p:txBody>
      </p:sp>
    </p:spTree>
    <p:extLst>
      <p:ext uri="{BB962C8B-B14F-4D97-AF65-F5344CB8AC3E}">
        <p14:creationId xmlns:p14="http://schemas.microsoft.com/office/powerpoint/2010/main" val="241385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FCBA7DBE-B6FA-4FD9-98E1-DA5DCE21054A}" type="datetimeFigureOut">
              <a:rPr lang="en-IE" smtClean="0"/>
              <a:t>02/03/2016</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3C9793F3-7837-4E2B-8681-EE5C1BA3BF10}" type="slidenum">
              <a:rPr lang="en-IE" smtClean="0"/>
              <a:t>‹#›</a:t>
            </a:fld>
            <a:endParaRPr lang="en-IE"/>
          </a:p>
        </p:txBody>
      </p:sp>
    </p:spTree>
    <p:extLst>
      <p:ext uri="{BB962C8B-B14F-4D97-AF65-F5344CB8AC3E}">
        <p14:creationId xmlns:p14="http://schemas.microsoft.com/office/powerpoint/2010/main" val="2135571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FCBA7DBE-B6FA-4FD9-98E1-DA5DCE21054A}" type="datetimeFigureOut">
              <a:rPr lang="en-IE" smtClean="0"/>
              <a:t>02/03/2016</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3C9793F3-7837-4E2B-8681-EE5C1BA3BF10}" type="slidenum">
              <a:rPr lang="en-IE" smtClean="0"/>
              <a:t>‹#›</a:t>
            </a:fld>
            <a:endParaRPr lang="en-IE"/>
          </a:p>
        </p:txBody>
      </p:sp>
    </p:spTree>
    <p:extLst>
      <p:ext uri="{BB962C8B-B14F-4D97-AF65-F5344CB8AC3E}">
        <p14:creationId xmlns:p14="http://schemas.microsoft.com/office/powerpoint/2010/main" val="3442691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CBA7DBE-B6FA-4FD9-98E1-DA5DCE21054A}" type="datetimeFigureOut">
              <a:rPr lang="en-IE" smtClean="0"/>
              <a:t>02/03/2016</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3C9793F3-7837-4E2B-8681-EE5C1BA3BF10}" type="slidenum">
              <a:rPr lang="en-IE" smtClean="0"/>
              <a:t>‹#›</a:t>
            </a:fld>
            <a:endParaRPr lang="en-IE"/>
          </a:p>
        </p:txBody>
      </p:sp>
    </p:spTree>
    <p:extLst>
      <p:ext uri="{BB962C8B-B14F-4D97-AF65-F5344CB8AC3E}">
        <p14:creationId xmlns:p14="http://schemas.microsoft.com/office/powerpoint/2010/main" val="3799304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fld id="{FCBA7DBE-B6FA-4FD9-98E1-DA5DCE21054A}" type="datetimeFigureOut">
              <a:rPr lang="en-IE" smtClean="0"/>
              <a:t>02/03/2016</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3C9793F3-7837-4E2B-8681-EE5C1BA3BF10}" type="slidenum">
              <a:rPr lang="en-IE" smtClean="0"/>
              <a:t>‹#›</a:t>
            </a:fld>
            <a:endParaRPr lang="en-IE"/>
          </a:p>
        </p:txBody>
      </p:sp>
    </p:spTree>
    <p:extLst>
      <p:ext uri="{BB962C8B-B14F-4D97-AF65-F5344CB8AC3E}">
        <p14:creationId xmlns:p14="http://schemas.microsoft.com/office/powerpoint/2010/main" val="85366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fld id="{FCBA7DBE-B6FA-4FD9-98E1-DA5DCE21054A}" type="datetimeFigureOut">
              <a:rPr lang="en-IE" smtClean="0"/>
              <a:t>02/03/2016</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3C9793F3-7837-4E2B-8681-EE5C1BA3BF10}" type="slidenum">
              <a:rPr lang="en-IE" smtClean="0"/>
              <a:t>‹#›</a:t>
            </a:fld>
            <a:endParaRPr lang="en-IE"/>
          </a:p>
        </p:txBody>
      </p:sp>
    </p:spTree>
    <p:extLst>
      <p:ext uri="{BB962C8B-B14F-4D97-AF65-F5344CB8AC3E}">
        <p14:creationId xmlns:p14="http://schemas.microsoft.com/office/powerpoint/2010/main" val="885643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fld id="{FCBA7DBE-B6FA-4FD9-98E1-DA5DCE21054A}" type="datetimeFigureOut">
              <a:rPr lang="en-IE" smtClean="0"/>
              <a:t>02/03/2016</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3C9793F3-7837-4E2B-8681-EE5C1BA3BF10}" type="slidenum">
              <a:rPr lang="en-IE" smtClean="0"/>
              <a:t>‹#›</a:t>
            </a:fld>
            <a:endParaRPr lang="en-IE"/>
          </a:p>
        </p:txBody>
      </p:sp>
    </p:spTree>
    <p:extLst>
      <p:ext uri="{BB962C8B-B14F-4D97-AF65-F5344CB8AC3E}">
        <p14:creationId xmlns:p14="http://schemas.microsoft.com/office/powerpoint/2010/main" val="375426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BA7DBE-B6FA-4FD9-98E1-DA5DCE21054A}" type="datetimeFigureOut">
              <a:rPr lang="en-IE" smtClean="0"/>
              <a:t>02/03/2016</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3C9793F3-7837-4E2B-8681-EE5C1BA3BF10}" type="slidenum">
              <a:rPr lang="en-IE" smtClean="0"/>
              <a:t>‹#›</a:t>
            </a:fld>
            <a:endParaRPr lang="en-IE"/>
          </a:p>
        </p:txBody>
      </p:sp>
    </p:spTree>
    <p:extLst>
      <p:ext uri="{BB962C8B-B14F-4D97-AF65-F5344CB8AC3E}">
        <p14:creationId xmlns:p14="http://schemas.microsoft.com/office/powerpoint/2010/main" val="3535540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BA7DBE-B6FA-4FD9-98E1-DA5DCE21054A}" type="datetimeFigureOut">
              <a:rPr lang="en-IE" smtClean="0"/>
              <a:t>02/03/2016</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3C9793F3-7837-4E2B-8681-EE5C1BA3BF10}" type="slidenum">
              <a:rPr lang="en-IE" smtClean="0"/>
              <a:t>‹#›</a:t>
            </a:fld>
            <a:endParaRPr lang="en-IE"/>
          </a:p>
        </p:txBody>
      </p:sp>
    </p:spTree>
    <p:extLst>
      <p:ext uri="{BB962C8B-B14F-4D97-AF65-F5344CB8AC3E}">
        <p14:creationId xmlns:p14="http://schemas.microsoft.com/office/powerpoint/2010/main" val="4243494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BA7DBE-B6FA-4FD9-98E1-DA5DCE21054A}" type="datetimeFigureOut">
              <a:rPr lang="en-IE" smtClean="0"/>
              <a:t>02/03/2016</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3C9793F3-7837-4E2B-8681-EE5C1BA3BF10}" type="slidenum">
              <a:rPr lang="en-IE" smtClean="0"/>
              <a:t>‹#›</a:t>
            </a:fld>
            <a:endParaRPr lang="en-IE"/>
          </a:p>
        </p:txBody>
      </p:sp>
    </p:spTree>
    <p:extLst>
      <p:ext uri="{BB962C8B-B14F-4D97-AF65-F5344CB8AC3E}">
        <p14:creationId xmlns:p14="http://schemas.microsoft.com/office/powerpoint/2010/main" val="2504604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BA7DBE-B6FA-4FD9-98E1-DA5DCE21054A}" type="datetimeFigureOut">
              <a:rPr lang="en-IE" smtClean="0"/>
              <a:t>02/03/2016</a:t>
            </a:fld>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9793F3-7837-4E2B-8681-EE5C1BA3BF10}" type="slidenum">
              <a:rPr lang="en-IE" smtClean="0"/>
              <a:t>‹#›</a:t>
            </a:fld>
            <a:endParaRPr lang="en-IE"/>
          </a:p>
        </p:txBody>
      </p:sp>
    </p:spTree>
    <p:extLst>
      <p:ext uri="{BB962C8B-B14F-4D97-AF65-F5344CB8AC3E}">
        <p14:creationId xmlns:p14="http://schemas.microsoft.com/office/powerpoint/2010/main" val="4249123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png"/><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Computer Vision</a:t>
            </a:r>
            <a:endParaRPr lang="en-IE" dirty="0"/>
          </a:p>
        </p:txBody>
      </p:sp>
      <p:sp>
        <p:nvSpPr>
          <p:cNvPr id="3" name="Subtitle 2"/>
          <p:cNvSpPr>
            <a:spLocks noGrp="1"/>
          </p:cNvSpPr>
          <p:nvPr>
            <p:ph type="subTitle" idx="1"/>
          </p:nvPr>
        </p:nvSpPr>
        <p:spPr/>
        <p:txBody>
          <a:bodyPr/>
          <a:lstStyle/>
          <a:p>
            <a:r>
              <a:rPr lang="en-IE" dirty="0" smtClean="0"/>
              <a:t>Lecture 5</a:t>
            </a:r>
          </a:p>
          <a:p>
            <a:r>
              <a:rPr lang="en-IE" dirty="0" smtClean="0"/>
              <a:t>Simon McLoughlin</a:t>
            </a:r>
          </a:p>
          <a:p>
            <a:endParaRPr lang="en-IE" dirty="0"/>
          </a:p>
        </p:txBody>
      </p:sp>
    </p:spTree>
    <p:extLst>
      <p:ext uri="{BB962C8B-B14F-4D97-AF65-F5344CB8AC3E}">
        <p14:creationId xmlns:p14="http://schemas.microsoft.com/office/powerpoint/2010/main" val="10152125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Hough Transform</a:t>
            </a:r>
            <a:endParaRPr lang="en-IE" dirty="0"/>
          </a:p>
        </p:txBody>
      </p:sp>
      <p:sp>
        <p:nvSpPr>
          <p:cNvPr id="3" name="Content Placeholder 2"/>
          <p:cNvSpPr>
            <a:spLocks noGrp="1"/>
          </p:cNvSpPr>
          <p:nvPr>
            <p:ph idx="1"/>
          </p:nvPr>
        </p:nvSpPr>
        <p:spPr>
          <a:xfrm>
            <a:off x="838200" y="1825625"/>
            <a:ext cx="9127210" cy="4351338"/>
          </a:xfrm>
        </p:spPr>
        <p:txBody>
          <a:bodyPr>
            <a:normAutofit fontScale="92500" lnSpcReduction="20000"/>
          </a:bodyPr>
          <a:lstStyle/>
          <a:p>
            <a:r>
              <a:rPr lang="en-IE" dirty="0" smtClean="0"/>
              <a:t>So (</a:t>
            </a:r>
            <a:r>
              <a:rPr lang="en-IE" dirty="0" err="1" smtClean="0"/>
              <a:t>m,c</a:t>
            </a:r>
            <a:r>
              <a:rPr lang="en-IE" dirty="0" smtClean="0"/>
              <a:t>) space is represented as an accumulator array where the votes are stored for the different lines.</a:t>
            </a:r>
          </a:p>
          <a:p>
            <a:r>
              <a:rPr lang="en-IE" dirty="0" smtClean="0"/>
              <a:t>One problem with this representation is dealing with vertical lines and what happens to the slope value, it goes to infinity</a:t>
            </a:r>
          </a:p>
          <a:p>
            <a:r>
              <a:rPr lang="en-IE" dirty="0" smtClean="0"/>
              <a:t>To deal with </a:t>
            </a:r>
            <a:r>
              <a:rPr lang="en-IE" dirty="0" err="1" smtClean="0"/>
              <a:t>Duda</a:t>
            </a:r>
            <a:r>
              <a:rPr lang="en-IE" dirty="0" smtClean="0"/>
              <a:t> and Hart used a different line representation called the </a:t>
            </a:r>
            <a:r>
              <a:rPr lang="en-IE" dirty="0" err="1" smtClean="0"/>
              <a:t>Hesse</a:t>
            </a:r>
            <a:r>
              <a:rPr lang="en-IE" dirty="0" smtClean="0"/>
              <a:t> Normal Form that represents lines using the following equation</a:t>
            </a:r>
          </a:p>
          <a:p>
            <a:endParaRPr lang="en-IE" dirty="0"/>
          </a:p>
          <a:p>
            <a:r>
              <a:rPr lang="en-IE" dirty="0"/>
              <a:t>where r is the distance from the origin to the closest point on the </a:t>
            </a:r>
            <a:r>
              <a:rPr lang="en-IE" dirty="0" smtClean="0"/>
              <a:t>line and theta </a:t>
            </a:r>
            <a:r>
              <a:rPr lang="en-IE" dirty="0"/>
              <a:t>is the angle between the x axis and the line connecting the origin with that closest </a:t>
            </a:r>
            <a:r>
              <a:rPr lang="en-IE" dirty="0" smtClean="0"/>
              <a:t>point- what is (</a:t>
            </a:r>
            <a:r>
              <a:rPr lang="en-IE" dirty="0" err="1" smtClean="0"/>
              <a:t>r,theta</a:t>
            </a:r>
            <a:r>
              <a:rPr lang="en-IE" dirty="0" smtClean="0"/>
              <a:t>) for vertical lines now?</a:t>
            </a:r>
            <a:endParaRPr lang="en-IE" dirty="0"/>
          </a:p>
        </p:txBody>
      </p:sp>
      <p:pic>
        <p:nvPicPr>
          <p:cNvPr id="8" name="Picture 7"/>
          <p:cNvPicPr>
            <a:picLocks noChangeAspect="1"/>
          </p:cNvPicPr>
          <p:nvPr/>
        </p:nvPicPr>
        <p:blipFill>
          <a:blip r:embed="rId2"/>
          <a:stretch>
            <a:fillRect/>
          </a:stretch>
        </p:blipFill>
        <p:spPr>
          <a:xfrm>
            <a:off x="4207263" y="3970122"/>
            <a:ext cx="3157540" cy="428141"/>
          </a:xfrm>
          <a:prstGeom prst="rect">
            <a:avLst/>
          </a:prstGeom>
        </p:spPr>
      </p:pic>
      <p:pic>
        <p:nvPicPr>
          <p:cNvPr id="9" name="Picture 8"/>
          <p:cNvPicPr>
            <a:picLocks noChangeAspect="1"/>
          </p:cNvPicPr>
          <p:nvPr/>
        </p:nvPicPr>
        <p:blipFill>
          <a:blip r:embed="rId3"/>
          <a:stretch>
            <a:fillRect/>
          </a:stretch>
        </p:blipFill>
        <p:spPr>
          <a:xfrm>
            <a:off x="9686441" y="2612681"/>
            <a:ext cx="2505559" cy="2155683"/>
          </a:xfrm>
          <a:prstGeom prst="rect">
            <a:avLst/>
          </a:prstGeom>
        </p:spPr>
      </p:pic>
    </p:spTree>
    <p:extLst>
      <p:ext uri="{BB962C8B-B14F-4D97-AF65-F5344CB8AC3E}">
        <p14:creationId xmlns:p14="http://schemas.microsoft.com/office/powerpoint/2010/main" val="12578829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Hough Transform – (r, theta) space</a:t>
            </a:r>
            <a:endParaRPr lang="en-IE" dirty="0"/>
          </a:p>
        </p:txBody>
      </p:sp>
      <p:sp>
        <p:nvSpPr>
          <p:cNvPr id="3" name="Content Placeholder 2"/>
          <p:cNvSpPr>
            <a:spLocks noGrp="1"/>
          </p:cNvSpPr>
          <p:nvPr>
            <p:ph idx="1"/>
          </p:nvPr>
        </p:nvSpPr>
        <p:spPr>
          <a:xfrm>
            <a:off x="838200" y="1825625"/>
            <a:ext cx="10925014" cy="4351338"/>
          </a:xfrm>
        </p:spPr>
        <p:txBody>
          <a:bodyPr>
            <a:normAutofit/>
          </a:bodyPr>
          <a:lstStyle/>
          <a:p>
            <a:r>
              <a:rPr lang="en-IE" dirty="0" smtClean="0"/>
              <a:t>By using this new space we can do the same thing, calculate all </a:t>
            </a:r>
            <a:r>
              <a:rPr lang="en-IE" dirty="0"/>
              <a:t>the (r, theta</a:t>
            </a:r>
            <a:r>
              <a:rPr lang="en-IE" dirty="0" smtClean="0"/>
              <a:t>) values for a point and vote in (</a:t>
            </a:r>
            <a:r>
              <a:rPr lang="en-IE" dirty="0" err="1" smtClean="0"/>
              <a:t>r,theta</a:t>
            </a:r>
            <a:r>
              <a:rPr lang="en-IE" dirty="0" smtClean="0"/>
              <a:t>) space (called Hough space).</a:t>
            </a:r>
          </a:p>
          <a:p>
            <a:r>
              <a:rPr lang="en-IE" dirty="0" smtClean="0"/>
              <a:t>If we were to look at </a:t>
            </a:r>
            <a:r>
              <a:rPr lang="en-IE" dirty="0"/>
              <a:t>H</a:t>
            </a:r>
            <a:r>
              <a:rPr lang="en-IE" dirty="0" smtClean="0"/>
              <a:t>ough space for a single point it actually gives rise to a unique sinusoid curve. Points on the same line will have sinusoid curves that intersect at a common point.</a:t>
            </a:r>
          </a:p>
          <a:p>
            <a:r>
              <a:rPr lang="en-IE" dirty="0" smtClean="0"/>
              <a:t>Using the voting analogy then these intersection points will have a high number of votes</a:t>
            </a:r>
            <a:endParaRPr lang="en-IE" dirty="0"/>
          </a:p>
        </p:txBody>
      </p:sp>
      <p:pic>
        <p:nvPicPr>
          <p:cNvPr id="4" name="Picture 3"/>
          <p:cNvPicPr>
            <a:picLocks noChangeAspect="1"/>
          </p:cNvPicPr>
          <p:nvPr/>
        </p:nvPicPr>
        <p:blipFill>
          <a:blip r:embed="rId2"/>
          <a:stretch>
            <a:fillRect/>
          </a:stretch>
        </p:blipFill>
        <p:spPr>
          <a:xfrm>
            <a:off x="4835471" y="4571999"/>
            <a:ext cx="4717522" cy="2047916"/>
          </a:xfrm>
          <a:prstGeom prst="rect">
            <a:avLst/>
          </a:prstGeom>
        </p:spPr>
      </p:pic>
    </p:spTree>
    <p:extLst>
      <p:ext uri="{BB962C8B-B14F-4D97-AF65-F5344CB8AC3E}">
        <p14:creationId xmlns:p14="http://schemas.microsoft.com/office/powerpoint/2010/main" val="10037711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Hough Transform – Example from Wikipedia</a:t>
            </a:r>
            <a:endParaRPr lang="en-IE" dirty="0"/>
          </a:p>
        </p:txBody>
      </p:sp>
      <p:sp>
        <p:nvSpPr>
          <p:cNvPr id="3" name="Content Placeholder 2"/>
          <p:cNvSpPr>
            <a:spLocks noGrp="1"/>
          </p:cNvSpPr>
          <p:nvPr>
            <p:ph idx="1"/>
          </p:nvPr>
        </p:nvSpPr>
        <p:spPr>
          <a:xfrm>
            <a:off x="838200" y="1825625"/>
            <a:ext cx="10925014" cy="4351338"/>
          </a:xfrm>
        </p:spPr>
        <p:txBody>
          <a:bodyPr>
            <a:normAutofit/>
          </a:bodyPr>
          <a:lstStyle/>
          <a:p>
            <a:endParaRPr lang="en-IE" dirty="0"/>
          </a:p>
        </p:txBody>
      </p:sp>
      <p:pic>
        <p:nvPicPr>
          <p:cNvPr id="1026" name="Picture 2" descr="Hough transform 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67" y="1954158"/>
            <a:ext cx="7082135" cy="38463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ugh space plot 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7159" y="2167586"/>
            <a:ext cx="4277533" cy="3482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9841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Hough Transform</a:t>
            </a:r>
            <a:endParaRPr lang="en-IE" dirty="0"/>
          </a:p>
        </p:txBody>
      </p:sp>
      <p:sp>
        <p:nvSpPr>
          <p:cNvPr id="3" name="Content Placeholder 2"/>
          <p:cNvSpPr>
            <a:spLocks noGrp="1"/>
          </p:cNvSpPr>
          <p:nvPr>
            <p:ph idx="1"/>
          </p:nvPr>
        </p:nvSpPr>
        <p:spPr>
          <a:xfrm>
            <a:off x="838200" y="1825625"/>
            <a:ext cx="10925014" cy="4351338"/>
          </a:xfrm>
        </p:spPr>
        <p:txBody>
          <a:bodyPr>
            <a:normAutofit/>
          </a:bodyPr>
          <a:lstStyle/>
          <a:p>
            <a:endParaRPr lang="en-IE" dirty="0"/>
          </a:p>
        </p:txBody>
      </p:sp>
      <p:pic>
        <p:nvPicPr>
          <p:cNvPr id="2050" name="Picture 2" descr="http://opticalengineering.spiedigitallibrary.org/data/Journals/OPTICE/23433/087004_1_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6312" y="1571841"/>
            <a:ext cx="8493556" cy="528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3206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Circular Hough Transform</a:t>
            </a:r>
            <a:endParaRPr lang="en-IE" dirty="0"/>
          </a:p>
        </p:txBody>
      </p:sp>
      <p:sp>
        <p:nvSpPr>
          <p:cNvPr id="3" name="Content Placeholder 2"/>
          <p:cNvSpPr>
            <a:spLocks noGrp="1"/>
          </p:cNvSpPr>
          <p:nvPr>
            <p:ph idx="1"/>
          </p:nvPr>
        </p:nvSpPr>
        <p:spPr>
          <a:xfrm>
            <a:off x="838200" y="1825625"/>
            <a:ext cx="10515600" cy="4311704"/>
          </a:xfrm>
        </p:spPr>
        <p:txBody>
          <a:bodyPr>
            <a:normAutofit fontScale="92500" lnSpcReduction="20000"/>
          </a:bodyPr>
          <a:lstStyle/>
          <a:p>
            <a:r>
              <a:rPr lang="en-IE" dirty="0" smtClean="0"/>
              <a:t>Naturally enough, the </a:t>
            </a:r>
            <a:r>
              <a:rPr lang="en-IE" dirty="0"/>
              <a:t>H</a:t>
            </a:r>
            <a:r>
              <a:rPr lang="en-IE" dirty="0" smtClean="0"/>
              <a:t>ough transform can be extended to other shapes. How would a point vote for a circle with a known radius, r?</a:t>
            </a:r>
          </a:p>
          <a:p>
            <a:r>
              <a:rPr lang="en-IE" dirty="0" smtClean="0"/>
              <a:t>Well what is the equation for a circle</a:t>
            </a:r>
          </a:p>
          <a:p>
            <a:endParaRPr lang="en-IE" dirty="0"/>
          </a:p>
          <a:p>
            <a:r>
              <a:rPr lang="en-IE" dirty="0" smtClean="0"/>
              <a:t>Since the radius is known points vote for all possible centres a distance r from the point so Hough space for circles becomes (</a:t>
            </a:r>
            <a:r>
              <a:rPr lang="en-IE" dirty="0" err="1" smtClean="0"/>
              <a:t>a,b</a:t>
            </a:r>
            <a:r>
              <a:rPr lang="en-IE" dirty="0" smtClean="0"/>
              <a:t>) space where (</a:t>
            </a:r>
            <a:r>
              <a:rPr lang="en-IE" dirty="0" err="1" smtClean="0"/>
              <a:t>a,b</a:t>
            </a:r>
            <a:r>
              <a:rPr lang="en-IE" dirty="0" smtClean="0"/>
              <a:t>) is the circle centre</a:t>
            </a:r>
          </a:p>
          <a:p>
            <a:r>
              <a:rPr lang="en-IE" dirty="0" smtClean="0"/>
              <a:t>As with lines you will get a peak at the (</a:t>
            </a:r>
            <a:r>
              <a:rPr lang="en-IE" dirty="0" err="1" smtClean="0"/>
              <a:t>a,b</a:t>
            </a:r>
            <a:r>
              <a:rPr lang="en-IE" dirty="0" smtClean="0"/>
              <a:t>) points that actually are circle centre points</a:t>
            </a:r>
          </a:p>
          <a:p>
            <a:r>
              <a:rPr lang="en-IE" dirty="0" smtClean="0"/>
              <a:t>If the radius is not known but is between two bounds you can iterate across the range defined by the bounds and normalise peaks with the radius</a:t>
            </a:r>
            <a:endParaRPr lang="en-IE" dirty="0"/>
          </a:p>
          <a:p>
            <a:endParaRPr lang="en-IE" dirty="0"/>
          </a:p>
        </p:txBody>
      </p:sp>
      <p:pic>
        <p:nvPicPr>
          <p:cNvPr id="4" name="Picture 3"/>
          <p:cNvPicPr>
            <a:picLocks noChangeAspect="1"/>
          </p:cNvPicPr>
          <p:nvPr/>
        </p:nvPicPr>
        <p:blipFill>
          <a:blip r:embed="rId2"/>
          <a:stretch>
            <a:fillRect/>
          </a:stretch>
        </p:blipFill>
        <p:spPr>
          <a:xfrm>
            <a:off x="4886082" y="2851688"/>
            <a:ext cx="2725811" cy="469093"/>
          </a:xfrm>
          <a:prstGeom prst="rect">
            <a:avLst/>
          </a:prstGeom>
        </p:spPr>
      </p:pic>
    </p:spTree>
    <p:extLst>
      <p:ext uri="{BB962C8B-B14F-4D97-AF65-F5344CB8AC3E}">
        <p14:creationId xmlns:p14="http://schemas.microsoft.com/office/powerpoint/2010/main" val="39062794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Circular Hough Transform</a:t>
            </a:r>
            <a:endParaRPr lang="en-IE" dirty="0"/>
          </a:p>
        </p:txBody>
      </p:sp>
      <p:sp>
        <p:nvSpPr>
          <p:cNvPr id="3" name="Content Placeholder 2"/>
          <p:cNvSpPr>
            <a:spLocks noGrp="1"/>
          </p:cNvSpPr>
          <p:nvPr>
            <p:ph idx="1"/>
          </p:nvPr>
        </p:nvSpPr>
        <p:spPr>
          <a:xfrm>
            <a:off x="838200" y="1825625"/>
            <a:ext cx="10515600" cy="4311704"/>
          </a:xfrm>
        </p:spPr>
        <p:txBody>
          <a:bodyPr>
            <a:normAutofit/>
          </a:bodyPr>
          <a:lstStyle/>
          <a:p>
            <a:endParaRPr lang="en-IE" dirty="0"/>
          </a:p>
        </p:txBody>
      </p:sp>
      <p:pic>
        <p:nvPicPr>
          <p:cNvPr id="6" name="Picture 5"/>
          <p:cNvPicPr/>
          <p:nvPr/>
        </p:nvPicPr>
        <p:blipFill>
          <a:blip r:embed="rId3" cstate="print"/>
          <a:srcRect/>
          <a:stretch>
            <a:fillRect/>
          </a:stretch>
        </p:blipFill>
        <p:spPr bwMode="auto">
          <a:xfrm>
            <a:off x="4665680" y="1533205"/>
            <a:ext cx="7200800" cy="4896544"/>
          </a:xfrm>
          <a:prstGeom prst="rect">
            <a:avLst/>
          </a:prstGeom>
          <a:noFill/>
          <a:ln w="9525">
            <a:noFill/>
            <a:miter lim="800000"/>
            <a:headEnd/>
            <a:tailEnd/>
          </a:ln>
        </p:spPr>
      </p:pic>
      <p:graphicFrame>
        <p:nvGraphicFramePr>
          <p:cNvPr id="7" name="Object 14"/>
          <p:cNvGraphicFramePr>
            <a:graphicFrameLocks noChangeAspect="1"/>
          </p:cNvGraphicFramePr>
          <p:nvPr>
            <p:extLst>
              <p:ext uri="{D42A27DB-BD31-4B8C-83A1-F6EECF244321}">
                <p14:modId xmlns:p14="http://schemas.microsoft.com/office/powerpoint/2010/main" val="3872905280"/>
              </p:ext>
            </p:extLst>
          </p:nvPr>
        </p:nvGraphicFramePr>
        <p:xfrm>
          <a:off x="154597" y="1825625"/>
          <a:ext cx="4356100" cy="4006850"/>
        </p:xfrm>
        <a:graphic>
          <a:graphicData uri="http://schemas.openxmlformats.org/presentationml/2006/ole">
            <mc:AlternateContent xmlns:mc="http://schemas.openxmlformats.org/markup-compatibility/2006">
              <mc:Choice xmlns:v="urn:schemas-microsoft-com:vml" Requires="v">
                <p:oleObj spid="_x0000_s3106" name="Bitmap Image" r:id="rId4" imgW="6180952" imgH="5687219" progId="PBrush">
                  <p:embed/>
                </p:oleObj>
              </mc:Choice>
              <mc:Fallback>
                <p:oleObj name="Bitmap Image" r:id="rId4" imgW="6180952" imgH="5687219" progId="PBrush">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597" y="1825625"/>
                        <a:ext cx="4356100"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2552524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Generalised Hough Transform</a:t>
            </a:r>
            <a:endParaRPr lang="en-IE" dirty="0"/>
          </a:p>
        </p:txBody>
      </p:sp>
      <p:sp>
        <p:nvSpPr>
          <p:cNvPr id="3" name="Content Placeholder 2"/>
          <p:cNvSpPr>
            <a:spLocks noGrp="1"/>
          </p:cNvSpPr>
          <p:nvPr>
            <p:ph idx="1"/>
          </p:nvPr>
        </p:nvSpPr>
        <p:spPr>
          <a:xfrm>
            <a:off x="838199" y="1825624"/>
            <a:ext cx="11172987" cy="4482185"/>
          </a:xfrm>
        </p:spPr>
        <p:txBody>
          <a:bodyPr>
            <a:normAutofit fontScale="92500" lnSpcReduction="10000"/>
          </a:bodyPr>
          <a:lstStyle/>
          <a:p>
            <a:r>
              <a:rPr lang="en-IE" dirty="0" smtClean="0"/>
              <a:t>It is possible to use the Hough Transform idea to locate any shape in an image not just those that have simple parametric form</a:t>
            </a:r>
          </a:p>
          <a:p>
            <a:r>
              <a:rPr lang="en-IE" dirty="0" smtClean="0"/>
              <a:t>To do this we need an example shape to extract the description from. We store this description in an ‘R-table’ and we can use it to search for instances of the shape in other images</a:t>
            </a:r>
          </a:p>
          <a:p>
            <a:r>
              <a:rPr lang="en-IE" dirty="0" smtClean="0"/>
              <a:t>Construction of the ‘R-table’ requires we have the following:</a:t>
            </a:r>
          </a:p>
          <a:p>
            <a:pPr lvl="1"/>
            <a:r>
              <a:rPr lang="en-IE" dirty="0" smtClean="0"/>
              <a:t>The location of all the boundary points of the shape</a:t>
            </a:r>
          </a:p>
          <a:p>
            <a:pPr lvl="1"/>
            <a:r>
              <a:rPr lang="en-IE" dirty="0"/>
              <a:t>An arbitrary reference point (normally the centroid but does not have to be)</a:t>
            </a:r>
          </a:p>
          <a:p>
            <a:r>
              <a:rPr lang="en-IE" dirty="0" smtClean="0"/>
              <a:t>From this we need to calculate</a:t>
            </a:r>
          </a:p>
          <a:p>
            <a:pPr lvl="1"/>
            <a:r>
              <a:rPr lang="en-IE" dirty="0" smtClean="0"/>
              <a:t>The orientation/direction of every boundary point (angle between tangent and x-axis)</a:t>
            </a:r>
          </a:p>
          <a:p>
            <a:pPr lvl="1"/>
            <a:r>
              <a:rPr lang="en-IE" dirty="0" smtClean="0"/>
              <a:t>The distance, r, from the reference point to all boundary points</a:t>
            </a:r>
          </a:p>
          <a:p>
            <a:pPr lvl="1"/>
            <a:r>
              <a:rPr lang="en-IE" dirty="0" smtClean="0"/>
              <a:t>The angle made by the line between the reference point and boundary point and the x-axis</a:t>
            </a:r>
          </a:p>
        </p:txBody>
      </p:sp>
    </p:spTree>
    <p:extLst>
      <p:ext uri="{BB962C8B-B14F-4D97-AF65-F5344CB8AC3E}">
        <p14:creationId xmlns:p14="http://schemas.microsoft.com/office/powerpoint/2010/main" val="41285160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Generalised Hough Transform</a:t>
            </a:r>
            <a:endParaRPr lang="en-IE" dirty="0"/>
          </a:p>
        </p:txBody>
      </p:sp>
      <p:sp>
        <p:nvSpPr>
          <p:cNvPr id="3" name="Content Placeholder 2"/>
          <p:cNvSpPr>
            <a:spLocks noGrp="1"/>
          </p:cNvSpPr>
          <p:nvPr>
            <p:ph idx="1"/>
          </p:nvPr>
        </p:nvSpPr>
        <p:spPr>
          <a:xfrm>
            <a:off x="838199" y="1825624"/>
            <a:ext cx="11172987" cy="4482185"/>
          </a:xfrm>
        </p:spPr>
        <p:txBody>
          <a:bodyPr>
            <a:normAutofit/>
          </a:bodyPr>
          <a:lstStyle/>
          <a:p>
            <a:r>
              <a:rPr lang="en-IE" dirty="0"/>
              <a:t>Define in terms of distance and angles from some reference x</a:t>
            </a:r>
            <a:r>
              <a:rPr lang="en-IE" baseline="30000" dirty="0"/>
              <a:t>R</a:t>
            </a:r>
          </a:p>
          <a:p>
            <a:pPr lvl="1"/>
            <a:r>
              <a:rPr lang="en-IE" dirty="0"/>
              <a:t>Distance r</a:t>
            </a:r>
          </a:p>
          <a:p>
            <a:pPr lvl="1"/>
            <a:r>
              <a:rPr lang="en-IE" dirty="0"/>
              <a:t>Orientation </a:t>
            </a:r>
            <a:r>
              <a:rPr lang="el-GR" dirty="0" smtClean="0"/>
              <a:t>φ</a:t>
            </a:r>
            <a:endParaRPr lang="en-IE" dirty="0"/>
          </a:p>
          <a:p>
            <a:pPr lvl="1"/>
            <a:r>
              <a:rPr lang="en-IE" dirty="0"/>
              <a:t>Orientation </a:t>
            </a:r>
            <a:r>
              <a:rPr lang="en-IE" dirty="0" smtClean="0"/>
              <a:t> </a:t>
            </a:r>
            <a:r>
              <a:rPr lang="el-GR" dirty="0" smtClean="0"/>
              <a:t>α</a:t>
            </a:r>
            <a:r>
              <a:rPr lang="en-IE" dirty="0" smtClean="0"/>
              <a:t> of </a:t>
            </a:r>
            <a:r>
              <a:rPr lang="en-IE" dirty="0"/>
              <a:t>line from </a:t>
            </a:r>
            <a:r>
              <a:rPr lang="en-IE" dirty="0" smtClean="0"/>
              <a:t>X</a:t>
            </a:r>
            <a:r>
              <a:rPr lang="en-IE" baseline="30000" dirty="0" smtClean="0"/>
              <a:t>R</a:t>
            </a:r>
            <a:r>
              <a:rPr lang="en-IE" dirty="0" smtClean="0"/>
              <a:t> </a:t>
            </a:r>
            <a:r>
              <a:rPr lang="en-IE" dirty="0"/>
              <a:t>through edge point</a:t>
            </a:r>
          </a:p>
          <a:p>
            <a:endParaRPr lang="en-IE" dirty="0" smtClean="0"/>
          </a:p>
        </p:txBody>
      </p:sp>
      <p:graphicFrame>
        <p:nvGraphicFramePr>
          <p:cNvPr id="4" name="Object 11"/>
          <p:cNvGraphicFramePr>
            <a:graphicFrameLocks noChangeAspect="1"/>
          </p:cNvGraphicFramePr>
          <p:nvPr>
            <p:extLst>
              <p:ext uri="{D42A27DB-BD31-4B8C-83A1-F6EECF244321}">
                <p14:modId xmlns:p14="http://schemas.microsoft.com/office/powerpoint/2010/main" val="3845347612"/>
              </p:ext>
            </p:extLst>
          </p:nvPr>
        </p:nvGraphicFramePr>
        <p:xfrm>
          <a:off x="2748756" y="3547902"/>
          <a:ext cx="6694487" cy="2562225"/>
        </p:xfrm>
        <a:graphic>
          <a:graphicData uri="http://schemas.openxmlformats.org/presentationml/2006/ole">
            <mc:AlternateContent xmlns:mc="http://schemas.openxmlformats.org/markup-compatibility/2006">
              <mc:Choice xmlns:v="urn:schemas-microsoft-com:vml" Requires="v">
                <p:oleObj spid="_x0000_s4128" name="Bitmap Image" r:id="rId3" imgW="6695238" imgH="2561905" progId="PBrush">
                  <p:embed/>
                </p:oleObj>
              </mc:Choice>
              <mc:Fallback>
                <p:oleObj name="Bitmap Image" r:id="rId3" imgW="6695238" imgH="2561905" progId="PBrush">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8756" y="3547902"/>
                        <a:ext cx="6694487"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7800698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Generalised Hough Transform</a:t>
            </a:r>
            <a:endParaRPr lang="en-IE" dirty="0"/>
          </a:p>
        </p:txBody>
      </p:sp>
      <p:sp>
        <p:nvSpPr>
          <p:cNvPr id="3" name="Content Placeholder 2"/>
          <p:cNvSpPr>
            <a:spLocks noGrp="1"/>
          </p:cNvSpPr>
          <p:nvPr>
            <p:ph idx="1"/>
          </p:nvPr>
        </p:nvSpPr>
        <p:spPr>
          <a:xfrm>
            <a:off x="838199" y="1825624"/>
            <a:ext cx="11172987" cy="4482185"/>
          </a:xfrm>
        </p:spPr>
        <p:txBody>
          <a:bodyPr>
            <a:normAutofit/>
          </a:bodyPr>
          <a:lstStyle/>
          <a:p>
            <a:r>
              <a:rPr lang="en-IE" dirty="0"/>
              <a:t>Build up an R-table</a:t>
            </a:r>
          </a:p>
          <a:p>
            <a:pPr marL="685800" lvl="2">
              <a:spcBef>
                <a:spcPts val="1000"/>
              </a:spcBef>
            </a:pPr>
            <a:r>
              <a:rPr lang="en-IE" dirty="0"/>
              <a:t>For every </a:t>
            </a:r>
            <a:r>
              <a:rPr lang="el-GR" dirty="0" smtClean="0"/>
              <a:t>φ</a:t>
            </a:r>
            <a:r>
              <a:rPr lang="en-IE" dirty="0" smtClean="0"/>
              <a:t> </a:t>
            </a:r>
            <a:r>
              <a:rPr lang="en-IE" dirty="0"/>
              <a:t>store (r, </a:t>
            </a:r>
            <a:r>
              <a:rPr lang="el-GR" dirty="0"/>
              <a:t>α</a:t>
            </a:r>
            <a:r>
              <a:rPr lang="en-IE" dirty="0" smtClean="0"/>
              <a:t>) </a:t>
            </a:r>
            <a:r>
              <a:rPr lang="en-IE" dirty="0"/>
              <a:t>pairs</a:t>
            </a:r>
          </a:p>
          <a:p>
            <a:endParaRPr lang="en-IE" dirty="0" smtClean="0"/>
          </a:p>
        </p:txBody>
      </p:sp>
      <p:graphicFrame>
        <p:nvGraphicFramePr>
          <p:cNvPr id="5" name="Object 8"/>
          <p:cNvGraphicFramePr>
            <a:graphicFrameLocks noChangeAspect="1"/>
          </p:cNvGraphicFramePr>
          <p:nvPr>
            <p:extLst>
              <p:ext uri="{D42A27DB-BD31-4B8C-83A1-F6EECF244321}">
                <p14:modId xmlns:p14="http://schemas.microsoft.com/office/powerpoint/2010/main" val="458822613"/>
              </p:ext>
            </p:extLst>
          </p:nvPr>
        </p:nvGraphicFramePr>
        <p:xfrm>
          <a:off x="2154264" y="2823192"/>
          <a:ext cx="8544314" cy="3839682"/>
        </p:xfrm>
        <a:graphic>
          <a:graphicData uri="http://schemas.openxmlformats.org/presentationml/2006/ole">
            <mc:AlternateContent xmlns:mc="http://schemas.openxmlformats.org/markup-compatibility/2006">
              <mc:Choice xmlns:v="urn:schemas-microsoft-com:vml" Requires="v">
                <p:oleObj spid="_x0000_s5152" name="Bitmap Image" r:id="rId3" imgW="8116433" imgH="3648584" progId="PBrush">
                  <p:embed/>
                </p:oleObj>
              </mc:Choice>
              <mc:Fallback>
                <p:oleObj name="Bitmap Image" r:id="rId3" imgW="8116433" imgH="3648584" progId="PBrush">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4264" y="2823192"/>
                        <a:ext cx="8544314" cy="383968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730677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Generalised Hough Transform</a:t>
            </a:r>
            <a:endParaRPr lang="en-IE" dirty="0"/>
          </a:p>
        </p:txBody>
      </p:sp>
      <p:sp>
        <p:nvSpPr>
          <p:cNvPr id="3" name="Content Placeholder 2"/>
          <p:cNvSpPr>
            <a:spLocks noGrp="1"/>
          </p:cNvSpPr>
          <p:nvPr>
            <p:ph idx="1"/>
          </p:nvPr>
        </p:nvSpPr>
        <p:spPr>
          <a:xfrm>
            <a:off x="838199" y="1825624"/>
            <a:ext cx="11172987" cy="4482185"/>
          </a:xfrm>
        </p:spPr>
        <p:txBody>
          <a:bodyPr>
            <a:normAutofit/>
          </a:bodyPr>
          <a:lstStyle/>
          <a:p>
            <a:r>
              <a:rPr lang="en-IE" dirty="0" smtClean="0"/>
              <a:t>Recognition Phase</a:t>
            </a:r>
            <a:endParaRPr lang="en-GB" dirty="0">
              <a:latin typeface="Calibri" pitchFamily="34" charset="0"/>
            </a:endParaRPr>
          </a:p>
          <a:p>
            <a:pPr lvl="1"/>
            <a:r>
              <a:rPr lang="en-IE" sz="2400" dirty="0" smtClean="0">
                <a:latin typeface="Calibri" pitchFamily="34" charset="0"/>
                <a:ea typeface="Calibri" pitchFamily="34" charset="0"/>
                <a:cs typeface="Calibri" pitchFamily="34" charset="0"/>
                <a:sym typeface="Symbol" pitchFamily="18" charset="2"/>
              </a:rPr>
              <a:t>Create </a:t>
            </a:r>
            <a:r>
              <a:rPr lang="en-IE" sz="2400" dirty="0">
                <a:latin typeface="Calibri" pitchFamily="34" charset="0"/>
                <a:ea typeface="Calibri" pitchFamily="34" charset="0"/>
                <a:cs typeface="Calibri" pitchFamily="34" charset="0"/>
                <a:sym typeface="Symbol" pitchFamily="18" charset="2"/>
              </a:rPr>
              <a:t>an accumulator for </a:t>
            </a:r>
            <a:r>
              <a:rPr lang="en-IE" sz="2400" dirty="0" smtClean="0">
                <a:latin typeface="Calibri" pitchFamily="34" charset="0"/>
                <a:ea typeface="Calibri" pitchFamily="34" charset="0"/>
                <a:cs typeface="Calibri" pitchFamily="34" charset="0"/>
                <a:sym typeface="Symbol" pitchFamily="18" charset="2"/>
              </a:rPr>
              <a:t>X</a:t>
            </a:r>
            <a:r>
              <a:rPr lang="en-IE" sz="2400" baseline="30000" dirty="0" smtClean="0">
                <a:latin typeface="Calibri" pitchFamily="34" charset="0"/>
                <a:ea typeface="Calibri" pitchFamily="34" charset="0"/>
                <a:cs typeface="Calibri" pitchFamily="34" charset="0"/>
                <a:sym typeface="Symbol" pitchFamily="18" charset="2"/>
              </a:rPr>
              <a:t>R</a:t>
            </a:r>
            <a:r>
              <a:rPr lang="en-IE" sz="2400" dirty="0" smtClean="0">
                <a:latin typeface="Calibri" pitchFamily="34" charset="0"/>
                <a:ea typeface="Calibri" pitchFamily="34" charset="0"/>
                <a:cs typeface="Calibri" pitchFamily="34" charset="0"/>
                <a:sym typeface="Symbol" pitchFamily="18" charset="2"/>
              </a:rPr>
              <a:t> (an </a:t>
            </a:r>
            <a:r>
              <a:rPr lang="en-IE" sz="2400" dirty="0" err="1" smtClean="0">
                <a:latin typeface="Calibri" pitchFamily="34" charset="0"/>
                <a:ea typeface="Calibri" pitchFamily="34" charset="0"/>
                <a:cs typeface="Calibri" pitchFamily="34" charset="0"/>
                <a:sym typeface="Symbol" pitchFamily="18" charset="2"/>
              </a:rPr>
              <a:t>x,y</a:t>
            </a:r>
            <a:r>
              <a:rPr lang="en-IE" sz="2400" dirty="0" smtClean="0">
                <a:latin typeface="Calibri" pitchFamily="34" charset="0"/>
                <a:ea typeface="Calibri" pitchFamily="34" charset="0"/>
                <a:cs typeface="Calibri" pitchFamily="34" charset="0"/>
                <a:sym typeface="Symbol" pitchFamily="18" charset="2"/>
              </a:rPr>
              <a:t> accumulator)</a:t>
            </a:r>
            <a:endParaRPr lang="en-IE" baseline="30000" dirty="0">
              <a:latin typeface="Calibri" pitchFamily="34" charset="0"/>
              <a:ea typeface="Calibri" pitchFamily="34" charset="0"/>
              <a:cs typeface="Calibri" pitchFamily="34" charset="0"/>
              <a:sym typeface="Symbol" pitchFamily="18" charset="2"/>
            </a:endParaRPr>
          </a:p>
          <a:p>
            <a:pPr lvl="2"/>
            <a:r>
              <a:rPr lang="en-IE" dirty="0" smtClean="0">
                <a:latin typeface="Calibri" pitchFamily="34" charset="0"/>
                <a:ea typeface="Calibri" pitchFamily="34" charset="0"/>
                <a:cs typeface="Calibri" pitchFamily="34" charset="0"/>
                <a:sym typeface="Symbol" pitchFamily="18" charset="2"/>
              </a:rPr>
              <a:t>For </a:t>
            </a:r>
            <a:r>
              <a:rPr lang="en-IE" dirty="0">
                <a:latin typeface="Calibri" pitchFamily="34" charset="0"/>
                <a:ea typeface="Calibri" pitchFamily="34" charset="0"/>
                <a:cs typeface="Calibri" pitchFamily="34" charset="0"/>
                <a:sym typeface="Symbol" pitchFamily="18" charset="2"/>
              </a:rPr>
              <a:t>every edge </a:t>
            </a:r>
            <a:r>
              <a:rPr lang="en-IE" dirty="0" smtClean="0">
                <a:latin typeface="Calibri" pitchFamily="34" charset="0"/>
                <a:ea typeface="Calibri" pitchFamily="34" charset="0"/>
                <a:cs typeface="Calibri" pitchFamily="34" charset="0"/>
                <a:sym typeface="Symbol" pitchFamily="18" charset="2"/>
              </a:rPr>
              <a:t>point</a:t>
            </a:r>
          </a:p>
          <a:p>
            <a:pPr lvl="2"/>
            <a:r>
              <a:rPr lang="en-IE" dirty="0">
                <a:latin typeface="Calibri" pitchFamily="34" charset="0"/>
                <a:ea typeface="Calibri" pitchFamily="34" charset="0"/>
                <a:cs typeface="Calibri" pitchFamily="34" charset="0"/>
                <a:sym typeface="Symbol" pitchFamily="18" charset="2"/>
              </a:rPr>
              <a:t>Determine its orientation </a:t>
            </a:r>
            <a:r>
              <a:rPr lang="en-IE" dirty="0" smtClean="0">
                <a:latin typeface="Calibri" pitchFamily="34" charset="0"/>
                <a:ea typeface="Calibri" pitchFamily="34" charset="0"/>
                <a:cs typeface="Calibri" pitchFamily="34" charset="0"/>
                <a:sym typeface="Symbol" pitchFamily="18" charset="2"/>
              </a:rPr>
              <a:t></a:t>
            </a:r>
          </a:p>
          <a:p>
            <a:pPr lvl="2"/>
            <a:r>
              <a:rPr lang="en-IE" dirty="0">
                <a:latin typeface="Calibri" pitchFamily="34" charset="0"/>
                <a:ea typeface="Calibri" pitchFamily="34" charset="0"/>
                <a:cs typeface="Calibri" pitchFamily="34" charset="0"/>
                <a:sym typeface="Symbol" pitchFamily="18" charset="2"/>
              </a:rPr>
              <a:t>Select a list of (r, ) pairs from the </a:t>
            </a:r>
            <a:r>
              <a:rPr lang="en-IE" dirty="0" smtClean="0">
                <a:latin typeface="Calibri" pitchFamily="34" charset="0"/>
                <a:ea typeface="Calibri" pitchFamily="34" charset="0"/>
                <a:cs typeface="Calibri" pitchFamily="34" charset="0"/>
                <a:sym typeface="Symbol" pitchFamily="18" charset="2"/>
              </a:rPr>
              <a:t>R-table</a:t>
            </a:r>
          </a:p>
          <a:p>
            <a:pPr lvl="1"/>
            <a:r>
              <a:rPr lang="en-IE" dirty="0">
                <a:latin typeface="Calibri" pitchFamily="34" charset="0"/>
                <a:ea typeface="Calibri" pitchFamily="34" charset="0"/>
                <a:cs typeface="Calibri" pitchFamily="34" charset="0"/>
                <a:sym typeface="Symbol" pitchFamily="18" charset="2"/>
              </a:rPr>
              <a:t>Determine the position of </a:t>
            </a:r>
            <a:r>
              <a:rPr lang="en-IE" dirty="0" smtClean="0">
                <a:latin typeface="Calibri" pitchFamily="34" charset="0"/>
                <a:ea typeface="Calibri" pitchFamily="34" charset="0"/>
                <a:cs typeface="Calibri" pitchFamily="34" charset="0"/>
                <a:sym typeface="Symbol" pitchFamily="18" charset="2"/>
              </a:rPr>
              <a:t>X</a:t>
            </a:r>
            <a:r>
              <a:rPr lang="en-IE" baseline="30000" dirty="0" smtClean="0">
                <a:latin typeface="Calibri" pitchFamily="34" charset="0"/>
                <a:ea typeface="Calibri" pitchFamily="34" charset="0"/>
                <a:cs typeface="Calibri" pitchFamily="34" charset="0"/>
                <a:sym typeface="Symbol" pitchFamily="18" charset="2"/>
              </a:rPr>
              <a:t>R</a:t>
            </a:r>
            <a:r>
              <a:rPr lang="en-IE" dirty="0" smtClean="0">
                <a:latin typeface="Calibri" pitchFamily="34" charset="0"/>
                <a:ea typeface="Calibri" pitchFamily="34" charset="0"/>
                <a:cs typeface="Calibri" pitchFamily="34" charset="0"/>
                <a:sym typeface="Symbol" pitchFamily="18" charset="2"/>
              </a:rPr>
              <a:t> </a:t>
            </a:r>
            <a:r>
              <a:rPr lang="en-IE" dirty="0">
                <a:latin typeface="Calibri" pitchFamily="34" charset="0"/>
                <a:ea typeface="Calibri" pitchFamily="34" charset="0"/>
                <a:cs typeface="Calibri" pitchFamily="34" charset="0"/>
                <a:sym typeface="Symbol" pitchFamily="18" charset="2"/>
              </a:rPr>
              <a:t>for each (, r, ) and increment the </a:t>
            </a:r>
            <a:r>
              <a:rPr lang="en-IE" dirty="0" smtClean="0">
                <a:latin typeface="Calibri" pitchFamily="34" charset="0"/>
                <a:ea typeface="Calibri" pitchFamily="34" charset="0"/>
                <a:cs typeface="Calibri" pitchFamily="34" charset="0"/>
                <a:sym typeface="Symbol" pitchFamily="18" charset="2"/>
              </a:rPr>
              <a:t>accumulator array </a:t>
            </a:r>
            <a:r>
              <a:rPr lang="en-IE" dirty="0" smtClean="0">
                <a:latin typeface="Calibri" pitchFamily="34" charset="0"/>
                <a:ea typeface="Calibri" pitchFamily="34" charset="0"/>
                <a:cs typeface="Calibri" pitchFamily="34" charset="0"/>
                <a:sym typeface="Symbol" pitchFamily="18" charset="2"/>
              </a:rPr>
              <a:t>appropriately</a:t>
            </a:r>
          </a:p>
          <a:p>
            <a:pPr lvl="1"/>
            <a:r>
              <a:rPr lang="en-IE" dirty="0">
                <a:latin typeface="Calibri" pitchFamily="34" charset="0"/>
                <a:ea typeface="Calibri" pitchFamily="34" charset="0"/>
                <a:cs typeface="Calibri" pitchFamily="34" charset="0"/>
                <a:sym typeface="Symbol" pitchFamily="18" charset="2"/>
              </a:rPr>
              <a:t>Search for </a:t>
            </a:r>
            <a:r>
              <a:rPr lang="en-IE" dirty="0" smtClean="0">
                <a:latin typeface="Calibri" pitchFamily="34" charset="0"/>
                <a:ea typeface="Calibri" pitchFamily="34" charset="0"/>
                <a:cs typeface="Calibri" pitchFamily="34" charset="0"/>
                <a:sym typeface="Symbol" pitchFamily="18" charset="2"/>
              </a:rPr>
              <a:t>maximums in the </a:t>
            </a:r>
            <a:r>
              <a:rPr lang="en-IE" smtClean="0">
                <a:latin typeface="Calibri" pitchFamily="34" charset="0"/>
                <a:ea typeface="Calibri" pitchFamily="34" charset="0"/>
                <a:cs typeface="Calibri" pitchFamily="34" charset="0"/>
                <a:sym typeface="Symbol" pitchFamily="18" charset="2"/>
              </a:rPr>
              <a:t>accumulator array</a:t>
            </a:r>
            <a:endParaRPr lang="en-IE" dirty="0"/>
          </a:p>
          <a:p>
            <a:pPr marL="0" indent="0">
              <a:buNone/>
            </a:pPr>
            <a:r>
              <a:rPr lang="en-IE" dirty="0" smtClean="0"/>
              <a:t>	</a:t>
            </a:r>
          </a:p>
        </p:txBody>
      </p:sp>
    </p:spTree>
    <p:extLst>
      <p:ext uri="{BB962C8B-B14F-4D97-AF65-F5344CB8AC3E}">
        <p14:creationId xmlns:p14="http://schemas.microsoft.com/office/powerpoint/2010/main" val="3774525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Overview</a:t>
            </a:r>
            <a:endParaRPr lang="en-IE" dirty="0"/>
          </a:p>
        </p:txBody>
      </p:sp>
      <p:sp>
        <p:nvSpPr>
          <p:cNvPr id="3" name="Content Placeholder 2"/>
          <p:cNvSpPr>
            <a:spLocks noGrp="1"/>
          </p:cNvSpPr>
          <p:nvPr>
            <p:ph idx="1"/>
          </p:nvPr>
        </p:nvSpPr>
        <p:spPr/>
        <p:txBody>
          <a:bodyPr/>
          <a:lstStyle/>
          <a:p>
            <a:r>
              <a:rPr lang="en-IE" dirty="0" smtClean="0"/>
              <a:t>Shape Representation</a:t>
            </a:r>
          </a:p>
          <a:p>
            <a:pPr lvl="1"/>
            <a:r>
              <a:rPr lang="en-IE" dirty="0" smtClean="0"/>
              <a:t>Hough Transform</a:t>
            </a:r>
          </a:p>
          <a:p>
            <a:pPr lvl="1"/>
            <a:r>
              <a:rPr lang="en-IE" dirty="0" smtClean="0"/>
              <a:t>Boundary Representations</a:t>
            </a:r>
          </a:p>
          <a:p>
            <a:pPr lvl="1"/>
            <a:r>
              <a:rPr lang="en-IE" dirty="0" smtClean="0"/>
              <a:t>Fourier Transform</a:t>
            </a:r>
          </a:p>
          <a:p>
            <a:pPr lvl="1"/>
            <a:r>
              <a:rPr lang="en-IE" dirty="0" smtClean="0"/>
              <a:t>Fourier Descriptors</a:t>
            </a:r>
          </a:p>
          <a:p>
            <a:endParaRPr lang="en-IE" dirty="0" smtClean="0"/>
          </a:p>
        </p:txBody>
      </p:sp>
    </p:spTree>
    <p:extLst>
      <p:ext uri="{BB962C8B-B14F-4D97-AF65-F5344CB8AC3E}">
        <p14:creationId xmlns:p14="http://schemas.microsoft.com/office/powerpoint/2010/main" val="42838207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Shape Representation</a:t>
            </a:r>
            <a:endParaRPr lang="en-IE" dirty="0"/>
          </a:p>
        </p:txBody>
      </p:sp>
      <p:sp>
        <p:nvSpPr>
          <p:cNvPr id="3" name="Content Placeholder 2"/>
          <p:cNvSpPr>
            <a:spLocks noGrp="1"/>
          </p:cNvSpPr>
          <p:nvPr>
            <p:ph idx="1"/>
          </p:nvPr>
        </p:nvSpPr>
        <p:spPr>
          <a:xfrm>
            <a:off x="838199" y="1825624"/>
            <a:ext cx="11172987" cy="4482185"/>
          </a:xfrm>
        </p:spPr>
        <p:txBody>
          <a:bodyPr>
            <a:normAutofit lnSpcReduction="10000"/>
          </a:bodyPr>
          <a:lstStyle/>
          <a:p>
            <a:r>
              <a:rPr lang="en-IE" dirty="0" smtClean="0"/>
              <a:t>How best to represent a region or a boundary in our image that we may have found e.g. as a connected component, boundary</a:t>
            </a:r>
          </a:p>
          <a:p>
            <a:r>
              <a:rPr lang="en-IE" dirty="0" smtClean="0"/>
              <a:t>We seen already how we can represent a region as a feature vector e.g. {area, centroid, </a:t>
            </a:r>
            <a:r>
              <a:rPr lang="en-IE" dirty="0" err="1" smtClean="0"/>
              <a:t>perimeter,orientation,circularity</a:t>
            </a:r>
            <a:r>
              <a:rPr lang="en-IE" dirty="0" smtClean="0"/>
              <a:t>………}</a:t>
            </a:r>
          </a:p>
          <a:p>
            <a:r>
              <a:rPr lang="en-IE" dirty="0" smtClean="0"/>
              <a:t>Each of the above properties tend to be global properties of the shape, i.e. a single value computed from all the pixel coordinates</a:t>
            </a:r>
          </a:p>
          <a:p>
            <a:r>
              <a:rPr lang="en-IE" dirty="0" smtClean="0"/>
              <a:t>There are other more ‘local’ representations that try to capture the shape of the object by looking at how the boundary changes as you traverse it</a:t>
            </a:r>
          </a:p>
          <a:p>
            <a:r>
              <a:rPr lang="en-IE" dirty="0" smtClean="0"/>
              <a:t>Invariance is a key issue here, the best representations will be invariant to translation, rotation and scaling. Projective invariance is also important in applications where the object motion has many degrees of freedom</a:t>
            </a:r>
          </a:p>
        </p:txBody>
      </p:sp>
    </p:spTree>
    <p:extLst>
      <p:ext uri="{BB962C8B-B14F-4D97-AF65-F5344CB8AC3E}">
        <p14:creationId xmlns:p14="http://schemas.microsoft.com/office/powerpoint/2010/main" val="38888154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Shape Representation – Good Attributes</a:t>
            </a:r>
            <a:endParaRPr lang="en-IE" dirty="0"/>
          </a:p>
        </p:txBody>
      </p:sp>
      <p:sp>
        <p:nvSpPr>
          <p:cNvPr id="3" name="Content Placeholder 2"/>
          <p:cNvSpPr>
            <a:spLocks noGrp="1"/>
          </p:cNvSpPr>
          <p:nvPr>
            <p:ph idx="1"/>
          </p:nvPr>
        </p:nvSpPr>
        <p:spPr>
          <a:xfrm>
            <a:off x="838199" y="1825624"/>
            <a:ext cx="7738242" cy="4482185"/>
          </a:xfrm>
        </p:spPr>
        <p:txBody>
          <a:bodyPr>
            <a:normAutofit fontScale="92500" lnSpcReduction="20000"/>
          </a:bodyPr>
          <a:lstStyle/>
          <a:p>
            <a:r>
              <a:rPr lang="en-IE" dirty="0" smtClean="0"/>
              <a:t>Sufficient – can it represent all the instances (e.g. different people)</a:t>
            </a:r>
          </a:p>
          <a:p>
            <a:pPr marL="0" indent="0">
              <a:buNone/>
            </a:pPr>
            <a:endParaRPr lang="en-IE" dirty="0" smtClean="0"/>
          </a:p>
          <a:p>
            <a:r>
              <a:rPr lang="en-IE" dirty="0" smtClean="0"/>
              <a:t>Unique – If there is different classes of object/shape is the representation of each class unique</a:t>
            </a:r>
          </a:p>
          <a:p>
            <a:pPr marL="0" indent="0">
              <a:buNone/>
            </a:pPr>
            <a:endParaRPr lang="en-IE" dirty="0" smtClean="0"/>
          </a:p>
          <a:p>
            <a:r>
              <a:rPr lang="en-IE" dirty="0" smtClean="0"/>
              <a:t>Stable – can the representation handle small changes/perturbations in the object shape</a:t>
            </a:r>
          </a:p>
          <a:p>
            <a:pPr marL="0" indent="0">
              <a:buNone/>
            </a:pPr>
            <a:endParaRPr lang="en-IE" dirty="0" smtClean="0"/>
          </a:p>
          <a:p>
            <a:r>
              <a:rPr lang="en-IE" dirty="0" smtClean="0"/>
              <a:t>Invariant – is the representation consistent across transformations of the shape e.g. translation, rotation, scaling</a:t>
            </a:r>
          </a:p>
        </p:txBody>
      </p:sp>
      <p:pic>
        <p:nvPicPr>
          <p:cNvPr id="4" name="Picture 3"/>
          <p:cNvPicPr>
            <a:picLocks noChangeAspect="1"/>
          </p:cNvPicPr>
          <p:nvPr/>
        </p:nvPicPr>
        <p:blipFill>
          <a:blip r:embed="rId2"/>
          <a:stretch>
            <a:fillRect/>
          </a:stretch>
        </p:blipFill>
        <p:spPr>
          <a:xfrm>
            <a:off x="8139441" y="1520423"/>
            <a:ext cx="1497560" cy="804109"/>
          </a:xfrm>
          <a:prstGeom prst="rect">
            <a:avLst/>
          </a:prstGeom>
        </p:spPr>
      </p:pic>
      <p:pic>
        <p:nvPicPr>
          <p:cNvPr id="6" name="Picture 5"/>
          <p:cNvPicPr>
            <a:picLocks noChangeAspect="1"/>
          </p:cNvPicPr>
          <p:nvPr/>
        </p:nvPicPr>
        <p:blipFill>
          <a:blip r:embed="rId3"/>
          <a:stretch>
            <a:fillRect/>
          </a:stretch>
        </p:blipFill>
        <p:spPr>
          <a:xfrm>
            <a:off x="8888221" y="2374930"/>
            <a:ext cx="2066925" cy="2209800"/>
          </a:xfrm>
          <a:prstGeom prst="rect">
            <a:avLst/>
          </a:prstGeom>
        </p:spPr>
      </p:pic>
      <p:pic>
        <p:nvPicPr>
          <p:cNvPr id="7" name="Picture 6"/>
          <p:cNvPicPr>
            <a:picLocks noChangeAspect="1"/>
          </p:cNvPicPr>
          <p:nvPr/>
        </p:nvPicPr>
        <p:blipFill>
          <a:blip r:embed="rId4"/>
          <a:stretch>
            <a:fillRect/>
          </a:stretch>
        </p:blipFill>
        <p:spPr>
          <a:xfrm>
            <a:off x="7292414" y="3854621"/>
            <a:ext cx="914400" cy="914400"/>
          </a:xfrm>
          <a:prstGeom prst="rect">
            <a:avLst/>
          </a:prstGeom>
        </p:spPr>
      </p:pic>
      <p:pic>
        <p:nvPicPr>
          <p:cNvPr id="8" name="Picture 7"/>
          <p:cNvPicPr>
            <a:picLocks noChangeAspect="1"/>
          </p:cNvPicPr>
          <p:nvPr/>
        </p:nvPicPr>
        <p:blipFill>
          <a:blip r:embed="rId5"/>
          <a:stretch>
            <a:fillRect/>
          </a:stretch>
        </p:blipFill>
        <p:spPr>
          <a:xfrm>
            <a:off x="8629650" y="5177251"/>
            <a:ext cx="2724150" cy="1676400"/>
          </a:xfrm>
          <a:prstGeom prst="rect">
            <a:avLst/>
          </a:prstGeom>
        </p:spPr>
      </p:pic>
    </p:spTree>
    <p:extLst>
      <p:ext uri="{BB962C8B-B14F-4D97-AF65-F5344CB8AC3E}">
        <p14:creationId xmlns:p14="http://schemas.microsoft.com/office/powerpoint/2010/main" val="5249696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Shape Representation - Distance-Angle Transform</a:t>
            </a:r>
            <a:endParaRPr lang="en-IE" dirty="0"/>
          </a:p>
        </p:txBody>
      </p:sp>
      <p:sp>
        <p:nvSpPr>
          <p:cNvPr id="3" name="Content Placeholder 2"/>
          <p:cNvSpPr>
            <a:spLocks noGrp="1"/>
          </p:cNvSpPr>
          <p:nvPr>
            <p:ph idx="1"/>
          </p:nvPr>
        </p:nvSpPr>
        <p:spPr>
          <a:xfrm>
            <a:off x="838199" y="1825624"/>
            <a:ext cx="11172987" cy="4482185"/>
          </a:xfrm>
        </p:spPr>
        <p:txBody>
          <a:bodyPr>
            <a:normAutofit/>
          </a:bodyPr>
          <a:lstStyle/>
          <a:p>
            <a:r>
              <a:rPr lang="en-IE" dirty="0" smtClean="0"/>
              <a:t>This is where we find the centroid of the shape and then choose an angular increment and for each angle value find the distance to the boundary and use this as the representation</a:t>
            </a:r>
          </a:p>
        </p:txBody>
      </p:sp>
      <p:pic>
        <p:nvPicPr>
          <p:cNvPr id="4" name="Picture 5" descr="moment"/>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02873" y="3053166"/>
            <a:ext cx="6282182" cy="3804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9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Shape Representation – Centroid Distance Function</a:t>
            </a:r>
            <a:endParaRPr lang="en-IE" dirty="0"/>
          </a:p>
        </p:txBody>
      </p:sp>
      <p:sp>
        <p:nvSpPr>
          <p:cNvPr id="3" name="Content Placeholder 2"/>
          <p:cNvSpPr>
            <a:spLocks noGrp="1"/>
          </p:cNvSpPr>
          <p:nvPr>
            <p:ph idx="1"/>
          </p:nvPr>
        </p:nvSpPr>
        <p:spPr>
          <a:xfrm>
            <a:off x="838199" y="1825624"/>
            <a:ext cx="11172987" cy="4482185"/>
          </a:xfrm>
        </p:spPr>
        <p:txBody>
          <a:bodyPr>
            <a:normAutofit/>
          </a:bodyPr>
          <a:lstStyle/>
          <a:p>
            <a:r>
              <a:rPr lang="en-IE" dirty="0" smtClean="0"/>
              <a:t>Similar idea to Distance Angle Function except we have no angle increment. We find the distance from the centroid to all boundary points</a:t>
            </a:r>
          </a:p>
          <a:p>
            <a:r>
              <a:rPr lang="en-IE" dirty="0" smtClean="0"/>
              <a:t>We then resample the representation to they are all the same length </a:t>
            </a:r>
          </a:p>
        </p:txBody>
      </p:sp>
      <p:pic>
        <p:nvPicPr>
          <p:cNvPr id="4" name="Picture 3"/>
          <p:cNvPicPr>
            <a:picLocks noChangeAspect="1"/>
          </p:cNvPicPr>
          <p:nvPr/>
        </p:nvPicPr>
        <p:blipFill>
          <a:blip r:embed="rId2"/>
          <a:stretch>
            <a:fillRect/>
          </a:stretch>
        </p:blipFill>
        <p:spPr>
          <a:xfrm>
            <a:off x="4401517" y="3140585"/>
            <a:ext cx="4140307" cy="3529877"/>
          </a:xfrm>
          <a:prstGeom prst="rect">
            <a:avLst/>
          </a:prstGeom>
        </p:spPr>
      </p:pic>
    </p:spTree>
    <p:extLst>
      <p:ext uri="{BB962C8B-B14F-4D97-AF65-F5344CB8AC3E}">
        <p14:creationId xmlns:p14="http://schemas.microsoft.com/office/powerpoint/2010/main" val="1204008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Shape Representation – Boundary Curvature</a:t>
            </a:r>
            <a:endParaRPr lang="en-IE" dirty="0"/>
          </a:p>
        </p:txBody>
      </p:sp>
      <p:sp>
        <p:nvSpPr>
          <p:cNvPr id="3" name="Content Placeholder 2"/>
          <p:cNvSpPr>
            <a:spLocks noGrp="1"/>
          </p:cNvSpPr>
          <p:nvPr>
            <p:ph idx="1"/>
          </p:nvPr>
        </p:nvSpPr>
        <p:spPr>
          <a:xfrm>
            <a:off x="838199" y="1825624"/>
            <a:ext cx="11172987" cy="4482185"/>
          </a:xfrm>
        </p:spPr>
        <p:txBody>
          <a:bodyPr>
            <a:normAutofit/>
          </a:bodyPr>
          <a:lstStyle/>
          <a:p>
            <a:r>
              <a:rPr lang="en-IE" dirty="0"/>
              <a:t>Intuitively, curvature is the amount by which a geometric object deviates from being </a:t>
            </a:r>
            <a:r>
              <a:rPr lang="en-IE" i="1" dirty="0"/>
              <a:t>flat</a:t>
            </a:r>
            <a:r>
              <a:rPr lang="en-IE" dirty="0"/>
              <a:t>, or </a:t>
            </a:r>
            <a:r>
              <a:rPr lang="en-IE" i="1" dirty="0"/>
              <a:t>straight</a:t>
            </a:r>
            <a:r>
              <a:rPr lang="en-IE" dirty="0"/>
              <a:t> in the case of a </a:t>
            </a:r>
            <a:r>
              <a:rPr lang="en-IE" dirty="0" smtClean="0"/>
              <a:t>line</a:t>
            </a:r>
          </a:p>
          <a:p>
            <a:r>
              <a:rPr lang="en-IE" dirty="0" smtClean="0"/>
              <a:t>The curvature of a curve or boundary at a point can be considered as the reciprocal of the radius of the osculating circle at that point</a:t>
            </a:r>
          </a:p>
          <a:p>
            <a:r>
              <a:rPr lang="en-IE" dirty="0"/>
              <a:t> </a:t>
            </a:r>
            <a:r>
              <a:rPr lang="en-IE" dirty="0" smtClean="0"/>
              <a:t>The osculating circle is the one that </a:t>
            </a:r>
            <a:r>
              <a:rPr lang="en-IE" dirty="0"/>
              <a:t>approaches the curve most </a:t>
            </a:r>
            <a:r>
              <a:rPr lang="en-IE" dirty="0" smtClean="0"/>
              <a:t>tightly at the point in question</a:t>
            </a:r>
          </a:p>
        </p:txBody>
      </p:sp>
      <p:pic>
        <p:nvPicPr>
          <p:cNvPr id="6146" name="Picture 2" descr="https://upload.wikimedia.org/wikipedia/commons/thumb/8/84/Osculating_circle.svg/220px-Osculating_circ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3994" y="4210988"/>
            <a:ext cx="2975674" cy="223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1869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Shape Representation – Boundary Curvature</a:t>
            </a:r>
            <a:endParaRPr lang="en-IE" dirty="0"/>
          </a:p>
        </p:txBody>
      </p:sp>
      <p:sp>
        <p:nvSpPr>
          <p:cNvPr id="3" name="Content Placeholder 2"/>
          <p:cNvSpPr>
            <a:spLocks noGrp="1"/>
          </p:cNvSpPr>
          <p:nvPr>
            <p:ph idx="1"/>
          </p:nvPr>
        </p:nvSpPr>
        <p:spPr>
          <a:xfrm>
            <a:off x="838199" y="1825624"/>
            <a:ext cx="11172987" cy="4482185"/>
          </a:xfrm>
        </p:spPr>
        <p:txBody>
          <a:bodyPr>
            <a:normAutofit/>
          </a:bodyPr>
          <a:lstStyle/>
          <a:p>
            <a:r>
              <a:rPr lang="en-IE" dirty="0" smtClean="0"/>
              <a:t>The boundary curvature of an arbitrary shape can be calculated as follows:</a:t>
            </a:r>
          </a:p>
          <a:p>
            <a:endParaRPr lang="en-IE" dirty="0"/>
          </a:p>
          <a:p>
            <a:endParaRPr lang="en-IE" dirty="0" smtClean="0"/>
          </a:p>
          <a:p>
            <a:r>
              <a:rPr lang="en-IE" dirty="0" smtClean="0"/>
              <a:t> if we normalise it by its mean, mean(k), we can obtain scale invariance</a:t>
            </a:r>
          </a:p>
        </p:txBody>
      </p:sp>
      <p:pic>
        <p:nvPicPr>
          <p:cNvPr id="4" name="Picture 3"/>
          <p:cNvPicPr>
            <a:picLocks noChangeAspect="1"/>
          </p:cNvPicPr>
          <p:nvPr/>
        </p:nvPicPr>
        <p:blipFill>
          <a:blip r:embed="rId2"/>
          <a:stretch>
            <a:fillRect/>
          </a:stretch>
        </p:blipFill>
        <p:spPr>
          <a:xfrm>
            <a:off x="4928461" y="2550762"/>
            <a:ext cx="2266869" cy="858459"/>
          </a:xfrm>
          <a:prstGeom prst="rect">
            <a:avLst/>
          </a:prstGeom>
        </p:spPr>
      </p:pic>
      <p:pic>
        <p:nvPicPr>
          <p:cNvPr id="5" name="Picture 4"/>
          <p:cNvPicPr>
            <a:picLocks noChangeAspect="1"/>
          </p:cNvPicPr>
          <p:nvPr/>
        </p:nvPicPr>
        <p:blipFill>
          <a:blip r:embed="rId3"/>
          <a:stretch>
            <a:fillRect/>
          </a:stretch>
        </p:blipFill>
        <p:spPr>
          <a:xfrm>
            <a:off x="2820691" y="3809364"/>
            <a:ext cx="7704433" cy="3048636"/>
          </a:xfrm>
          <a:prstGeom prst="rect">
            <a:avLst/>
          </a:prstGeom>
        </p:spPr>
      </p:pic>
    </p:spTree>
    <p:extLst>
      <p:ext uri="{BB962C8B-B14F-4D97-AF65-F5344CB8AC3E}">
        <p14:creationId xmlns:p14="http://schemas.microsoft.com/office/powerpoint/2010/main" val="7640524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Shape Representation – Fourier Descriptors</a:t>
            </a:r>
            <a:endParaRPr lang="en-IE" dirty="0"/>
          </a:p>
        </p:txBody>
      </p:sp>
      <p:sp>
        <p:nvSpPr>
          <p:cNvPr id="3" name="Content Placeholder 2"/>
          <p:cNvSpPr>
            <a:spLocks noGrp="1"/>
          </p:cNvSpPr>
          <p:nvPr>
            <p:ph idx="1"/>
          </p:nvPr>
        </p:nvSpPr>
        <p:spPr>
          <a:xfrm>
            <a:off x="838199" y="1825624"/>
            <a:ext cx="11172987" cy="4482185"/>
          </a:xfrm>
        </p:spPr>
        <p:txBody>
          <a:bodyPr>
            <a:normAutofit/>
          </a:bodyPr>
          <a:lstStyle/>
          <a:p>
            <a:r>
              <a:rPr lang="en-IE" dirty="0" smtClean="0"/>
              <a:t>Fourier Descriptors take the distance-angle function and apply a fundamental signal processing transform to it called the Fourier Transform</a:t>
            </a:r>
          </a:p>
          <a:p>
            <a:r>
              <a:rPr lang="en-IE" dirty="0" smtClean="0"/>
              <a:t>The Fourier Transform basically represents any 1D function (or signal in the discrete case) as an infinite sum (an integral) of sin and </a:t>
            </a:r>
            <a:r>
              <a:rPr lang="en-IE" dirty="0" err="1" smtClean="0"/>
              <a:t>cos</a:t>
            </a:r>
            <a:r>
              <a:rPr lang="en-IE" dirty="0" smtClean="0"/>
              <a:t> terms of different amplitudes and frequencies</a:t>
            </a:r>
          </a:p>
          <a:p>
            <a:r>
              <a:rPr lang="en-IE" dirty="0" smtClean="0"/>
              <a:t>This allows us to analyse the signal in a different domain, the frequency domain. In other words the </a:t>
            </a:r>
            <a:r>
              <a:rPr lang="en-IE" dirty="0"/>
              <a:t>F</a:t>
            </a:r>
            <a:r>
              <a:rPr lang="en-IE" dirty="0" smtClean="0"/>
              <a:t>ourier transform reveals the different frequencies in our signal and how predominant they are</a:t>
            </a:r>
          </a:p>
          <a:p>
            <a:r>
              <a:rPr lang="en-IE" dirty="0" smtClean="0"/>
              <a:t>The Fourier Transform is expressed mathematically on the following slide, note that the equation is complex to handle negative frequencies</a:t>
            </a:r>
          </a:p>
        </p:txBody>
      </p:sp>
    </p:spTree>
    <p:extLst>
      <p:ext uri="{BB962C8B-B14F-4D97-AF65-F5344CB8AC3E}">
        <p14:creationId xmlns:p14="http://schemas.microsoft.com/office/powerpoint/2010/main" val="18336685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The Fourier Transform</a:t>
            </a:r>
            <a:endParaRPr lang="en-IE" dirty="0"/>
          </a:p>
        </p:txBody>
      </p:sp>
      <p:sp>
        <p:nvSpPr>
          <p:cNvPr id="4" name="Content Placeholder 3"/>
          <p:cNvSpPr>
            <a:spLocks noGrp="1"/>
          </p:cNvSpPr>
          <p:nvPr>
            <p:ph idx="1"/>
          </p:nvPr>
        </p:nvSpPr>
        <p:spPr/>
        <p:txBody>
          <a:bodyPr/>
          <a:lstStyle/>
          <a:p>
            <a:endParaRPr lang="en-IE"/>
          </a:p>
        </p:txBody>
      </p:sp>
      <p:pic>
        <p:nvPicPr>
          <p:cNvPr id="5" name="Picture 4"/>
          <p:cNvPicPr>
            <a:picLocks noChangeAspect="1"/>
          </p:cNvPicPr>
          <p:nvPr/>
        </p:nvPicPr>
        <p:blipFill>
          <a:blip r:embed="rId2"/>
          <a:stretch>
            <a:fillRect/>
          </a:stretch>
        </p:blipFill>
        <p:spPr>
          <a:xfrm>
            <a:off x="312811" y="1661110"/>
            <a:ext cx="8528709" cy="4614360"/>
          </a:xfrm>
          <a:prstGeom prst="rect">
            <a:avLst/>
          </a:prstGeom>
        </p:spPr>
      </p:pic>
      <p:pic>
        <p:nvPicPr>
          <p:cNvPr id="7170" name="Picture 2" descr="Image result for fourier transfo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2223" y="3842885"/>
            <a:ext cx="4479777" cy="2031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0374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The Fourier Transform</a:t>
            </a:r>
            <a:endParaRPr lang="en-IE" dirty="0"/>
          </a:p>
        </p:txBody>
      </p:sp>
      <p:sp>
        <p:nvSpPr>
          <p:cNvPr id="3" name="Content Placeholder 2"/>
          <p:cNvSpPr>
            <a:spLocks noGrp="1"/>
          </p:cNvSpPr>
          <p:nvPr>
            <p:ph idx="1"/>
          </p:nvPr>
        </p:nvSpPr>
        <p:spPr>
          <a:xfrm>
            <a:off x="838199" y="1825624"/>
            <a:ext cx="11172987" cy="4482185"/>
          </a:xfrm>
        </p:spPr>
        <p:txBody>
          <a:bodyPr>
            <a:normAutofit lnSpcReduction="10000"/>
          </a:bodyPr>
          <a:lstStyle/>
          <a:p>
            <a:r>
              <a:rPr lang="en-IE" dirty="0" smtClean="0"/>
              <a:t>The Fourier Transform has loads of applications in in signal processing but lets us consider it exclusively in image processing for the moment.</a:t>
            </a:r>
          </a:p>
          <a:p>
            <a:r>
              <a:rPr lang="en-IE" dirty="0" smtClean="0"/>
              <a:t>What can we do with the frequency information? </a:t>
            </a:r>
          </a:p>
          <a:p>
            <a:pPr lvl="1"/>
            <a:r>
              <a:rPr lang="en-IE" dirty="0" smtClean="0"/>
              <a:t>We could use it to detect edges – high frequencies!</a:t>
            </a:r>
          </a:p>
          <a:p>
            <a:pPr lvl="1"/>
            <a:r>
              <a:rPr lang="en-IE" dirty="0" smtClean="0"/>
              <a:t>We could use it suppress noise – high frequency, low amplitude</a:t>
            </a:r>
          </a:p>
          <a:p>
            <a:pPr lvl="1"/>
            <a:r>
              <a:rPr lang="en-IE" dirty="0" smtClean="0"/>
              <a:t>We could use it for image compression – Represent an image in the frequency domain but only store the frequencies with a relatively high amplitude (related to the Discrete Cosine Transform used in JPEG compression)</a:t>
            </a:r>
          </a:p>
          <a:p>
            <a:r>
              <a:rPr lang="en-IE" dirty="0" smtClean="0"/>
              <a:t>Another use for it is as a shape descriptor. We can consider our shape distance angle function as a time domain signal and find its Fourier Transform (angle considered as time) – Why?</a:t>
            </a:r>
          </a:p>
        </p:txBody>
      </p:sp>
    </p:spTree>
    <p:extLst>
      <p:ext uri="{BB962C8B-B14F-4D97-AF65-F5344CB8AC3E}">
        <p14:creationId xmlns:p14="http://schemas.microsoft.com/office/powerpoint/2010/main" val="6789314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Fourier Descriptors</a:t>
            </a:r>
            <a:endParaRPr lang="en-IE" dirty="0"/>
          </a:p>
        </p:txBody>
      </p:sp>
      <p:sp>
        <p:nvSpPr>
          <p:cNvPr id="3" name="Content Placeholder 2"/>
          <p:cNvSpPr>
            <a:spLocks noGrp="1"/>
          </p:cNvSpPr>
          <p:nvPr>
            <p:ph idx="1"/>
          </p:nvPr>
        </p:nvSpPr>
        <p:spPr>
          <a:xfrm>
            <a:off x="838199" y="1825624"/>
            <a:ext cx="11172987" cy="4482185"/>
          </a:xfrm>
        </p:spPr>
        <p:txBody>
          <a:bodyPr>
            <a:normAutofit fontScale="92500"/>
          </a:bodyPr>
          <a:lstStyle/>
          <a:p>
            <a:r>
              <a:rPr lang="en-IE" dirty="0" smtClean="0"/>
              <a:t>The distance-angle function can me made invariant to translation (subtract centroid from each point) </a:t>
            </a:r>
          </a:p>
          <a:p>
            <a:r>
              <a:rPr lang="en-IE" dirty="0" smtClean="0"/>
              <a:t>If the shape is rotated you will still obtain the same set of distance values but they will be shifted on the angle axis and if you compared the similarity of the rotated shape with the original it would not be very high</a:t>
            </a:r>
          </a:p>
          <a:p>
            <a:r>
              <a:rPr lang="en-IE" dirty="0" smtClean="0"/>
              <a:t>Using Fourier Descriptors allows us to achieve shift invariance and also scale invariance</a:t>
            </a:r>
          </a:p>
          <a:p>
            <a:r>
              <a:rPr lang="en-IE" dirty="0" smtClean="0"/>
              <a:t>We achieve scale invariance by calculating the normalised Fourier Transform coefficients (i.e. dividing all the coefficients by the first non-zero frequency component) and shift invariance by finding the magnitude of the Fourier coefficients as the shift is included in the phase (which we ignore)</a:t>
            </a:r>
          </a:p>
        </p:txBody>
      </p:sp>
    </p:spTree>
    <p:extLst>
      <p:ext uri="{BB962C8B-B14F-4D97-AF65-F5344CB8AC3E}">
        <p14:creationId xmlns:p14="http://schemas.microsoft.com/office/powerpoint/2010/main" val="35875537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Shape representation</a:t>
            </a:r>
            <a:endParaRPr lang="en-IE" dirty="0"/>
          </a:p>
        </p:txBody>
      </p:sp>
      <p:sp>
        <p:nvSpPr>
          <p:cNvPr id="3" name="Content Placeholder 2"/>
          <p:cNvSpPr>
            <a:spLocks noGrp="1"/>
          </p:cNvSpPr>
          <p:nvPr>
            <p:ph idx="1"/>
          </p:nvPr>
        </p:nvSpPr>
        <p:spPr/>
        <p:txBody>
          <a:bodyPr/>
          <a:lstStyle/>
          <a:p>
            <a:r>
              <a:rPr lang="en-IE" dirty="0" smtClean="0"/>
              <a:t>We saw already how we can segment regions using histograms and </a:t>
            </a:r>
            <a:r>
              <a:rPr lang="en-IE" dirty="0" err="1" smtClean="0"/>
              <a:t>thresholding</a:t>
            </a:r>
            <a:endParaRPr lang="en-IE" dirty="0" smtClean="0"/>
          </a:p>
          <a:p>
            <a:r>
              <a:rPr lang="en-IE" dirty="0" smtClean="0"/>
              <a:t>We saw how we can find edges!</a:t>
            </a:r>
          </a:p>
          <a:p>
            <a:r>
              <a:rPr lang="en-IE" dirty="0" smtClean="0"/>
              <a:t>From the regions we can find boundary pixels in a relatively straightforward way which are already grouped from connected component labelling</a:t>
            </a:r>
          </a:p>
          <a:p>
            <a:r>
              <a:rPr lang="en-IE" dirty="0"/>
              <a:t>E</a:t>
            </a:r>
            <a:r>
              <a:rPr lang="en-IE" dirty="0" smtClean="0"/>
              <a:t>dge pixels frequently represent boundary pixels too but they are</a:t>
            </a:r>
            <a:r>
              <a:rPr lang="en-IE" dirty="0"/>
              <a:t> </a:t>
            </a:r>
            <a:r>
              <a:rPr lang="en-IE" dirty="0" smtClean="0"/>
              <a:t>not grouped so some further analysis needs to take place to group them together to form a boundary or a shape</a:t>
            </a:r>
          </a:p>
          <a:p>
            <a:endParaRPr lang="en-IE" dirty="0"/>
          </a:p>
        </p:txBody>
      </p:sp>
    </p:spTree>
    <p:extLst>
      <p:ext uri="{BB962C8B-B14F-4D97-AF65-F5344CB8AC3E}">
        <p14:creationId xmlns:p14="http://schemas.microsoft.com/office/powerpoint/2010/main" val="16566582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Fourier Descriptors – Scale and Shift invariance</a:t>
            </a:r>
            <a:endParaRPr lang="en-IE" dirty="0"/>
          </a:p>
        </p:txBody>
      </p:sp>
      <p:sp>
        <p:nvSpPr>
          <p:cNvPr id="4" name="Content Placeholder 3"/>
          <p:cNvSpPr>
            <a:spLocks noGrp="1"/>
          </p:cNvSpPr>
          <p:nvPr>
            <p:ph idx="1"/>
          </p:nvPr>
        </p:nvSpPr>
        <p:spPr/>
        <p:txBody>
          <a:bodyPr/>
          <a:lstStyle/>
          <a:p>
            <a:endParaRPr lang="en-IE"/>
          </a:p>
        </p:txBody>
      </p:sp>
      <p:pic>
        <p:nvPicPr>
          <p:cNvPr id="7" name="Picture 6"/>
          <p:cNvPicPr>
            <a:picLocks noChangeAspect="1"/>
          </p:cNvPicPr>
          <p:nvPr/>
        </p:nvPicPr>
        <p:blipFill>
          <a:blip r:embed="rId2"/>
          <a:stretch>
            <a:fillRect/>
          </a:stretch>
        </p:blipFill>
        <p:spPr>
          <a:xfrm>
            <a:off x="2605007" y="1825625"/>
            <a:ext cx="7592878" cy="4542747"/>
          </a:xfrm>
          <a:prstGeom prst="rect">
            <a:avLst/>
          </a:prstGeom>
        </p:spPr>
      </p:pic>
      <p:pic>
        <p:nvPicPr>
          <p:cNvPr id="9" name="Picture 8"/>
          <p:cNvPicPr>
            <a:picLocks noChangeAspect="1"/>
          </p:cNvPicPr>
          <p:nvPr/>
        </p:nvPicPr>
        <p:blipFill>
          <a:blip r:embed="rId3"/>
          <a:stretch>
            <a:fillRect/>
          </a:stretch>
        </p:blipFill>
        <p:spPr>
          <a:xfrm>
            <a:off x="7442124" y="3363132"/>
            <a:ext cx="3535762" cy="638162"/>
          </a:xfrm>
          <a:prstGeom prst="rect">
            <a:avLst/>
          </a:prstGeom>
        </p:spPr>
      </p:pic>
      <p:pic>
        <p:nvPicPr>
          <p:cNvPr id="10" name="Picture 9"/>
          <p:cNvPicPr>
            <a:picLocks noChangeAspect="1"/>
          </p:cNvPicPr>
          <p:nvPr/>
        </p:nvPicPr>
        <p:blipFill>
          <a:blip r:embed="rId4"/>
          <a:stretch>
            <a:fillRect/>
          </a:stretch>
        </p:blipFill>
        <p:spPr>
          <a:xfrm>
            <a:off x="7825506" y="3112859"/>
            <a:ext cx="2762379" cy="365609"/>
          </a:xfrm>
          <a:prstGeom prst="rect">
            <a:avLst/>
          </a:prstGeom>
        </p:spPr>
      </p:pic>
    </p:spTree>
    <p:extLst>
      <p:ext uri="{BB962C8B-B14F-4D97-AF65-F5344CB8AC3E}">
        <p14:creationId xmlns:p14="http://schemas.microsoft.com/office/powerpoint/2010/main" val="39519791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Fourier Descriptors – Scale and Shift invariance</a:t>
            </a:r>
            <a:endParaRPr lang="en-IE" dirty="0"/>
          </a:p>
        </p:txBody>
      </p:sp>
      <p:sp>
        <p:nvSpPr>
          <p:cNvPr id="4" name="Content Placeholder 3"/>
          <p:cNvSpPr>
            <a:spLocks noGrp="1"/>
          </p:cNvSpPr>
          <p:nvPr>
            <p:ph idx="1"/>
          </p:nvPr>
        </p:nvSpPr>
        <p:spPr/>
        <p:txBody>
          <a:bodyPr/>
          <a:lstStyle/>
          <a:p>
            <a:endParaRPr lang="en-IE"/>
          </a:p>
        </p:txBody>
      </p:sp>
      <p:pic>
        <p:nvPicPr>
          <p:cNvPr id="8" name="Picture 7"/>
          <p:cNvPicPr>
            <a:picLocks noChangeAspect="1"/>
          </p:cNvPicPr>
          <p:nvPr/>
        </p:nvPicPr>
        <p:blipFill>
          <a:blip r:embed="rId2"/>
          <a:stretch>
            <a:fillRect/>
          </a:stretch>
        </p:blipFill>
        <p:spPr>
          <a:xfrm>
            <a:off x="838200" y="1825625"/>
            <a:ext cx="10538034" cy="3893250"/>
          </a:xfrm>
          <a:prstGeom prst="rect">
            <a:avLst/>
          </a:prstGeom>
        </p:spPr>
      </p:pic>
    </p:spTree>
    <p:extLst>
      <p:ext uri="{BB962C8B-B14F-4D97-AF65-F5344CB8AC3E}">
        <p14:creationId xmlns:p14="http://schemas.microsoft.com/office/powerpoint/2010/main" val="20450469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Fourier Descriptors</a:t>
            </a:r>
            <a:endParaRPr lang="en-IE" dirty="0"/>
          </a:p>
        </p:txBody>
      </p:sp>
      <p:sp>
        <p:nvSpPr>
          <p:cNvPr id="3" name="Content Placeholder 2"/>
          <p:cNvSpPr>
            <a:spLocks noGrp="1"/>
          </p:cNvSpPr>
          <p:nvPr>
            <p:ph idx="1"/>
          </p:nvPr>
        </p:nvSpPr>
        <p:spPr>
          <a:xfrm>
            <a:off x="838199" y="1825624"/>
            <a:ext cx="11172987" cy="4482185"/>
          </a:xfrm>
        </p:spPr>
        <p:txBody>
          <a:bodyPr>
            <a:normAutofit/>
          </a:bodyPr>
          <a:lstStyle/>
          <a:p>
            <a:r>
              <a:rPr lang="en-IE" dirty="0" smtClean="0"/>
              <a:t>So when we find the normalised Fourier coefficients we use them as the shape descriptor. This is a compact representation as we will not have amplitudes at every frequency</a:t>
            </a:r>
          </a:p>
          <a:p>
            <a:r>
              <a:rPr lang="en-IE" dirty="0" smtClean="0"/>
              <a:t>It has also been proven in past research to be an effective invariant shape descriptor (e.g. in OCR systems)</a:t>
            </a:r>
          </a:p>
        </p:txBody>
      </p:sp>
      <p:pic>
        <p:nvPicPr>
          <p:cNvPr id="4" name="Picture 5" descr="Fourier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22212" y="3711845"/>
            <a:ext cx="4262032" cy="2983422"/>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mage result for fourier descrip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579" y="4749988"/>
            <a:ext cx="6483831" cy="1418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34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Where are we?</a:t>
            </a:r>
            <a:endParaRPr lang="en-IE" dirty="0"/>
          </a:p>
        </p:txBody>
      </p:sp>
      <p:sp>
        <p:nvSpPr>
          <p:cNvPr id="3" name="Content Placeholder 2"/>
          <p:cNvSpPr>
            <a:spLocks noGrp="1"/>
          </p:cNvSpPr>
          <p:nvPr>
            <p:ph idx="1"/>
          </p:nvPr>
        </p:nvSpPr>
        <p:spPr>
          <a:xfrm>
            <a:off x="838199" y="1825624"/>
            <a:ext cx="11172987" cy="4482185"/>
          </a:xfrm>
        </p:spPr>
        <p:txBody>
          <a:bodyPr>
            <a:normAutofit/>
          </a:bodyPr>
          <a:lstStyle/>
          <a:p>
            <a:endParaRPr lang="en-IE" dirty="0" smtClean="0"/>
          </a:p>
        </p:txBody>
      </p:sp>
      <p:pic>
        <p:nvPicPr>
          <p:cNvPr id="5" name="Picture 4"/>
          <p:cNvPicPr>
            <a:picLocks noChangeAspect="1"/>
          </p:cNvPicPr>
          <p:nvPr/>
        </p:nvPicPr>
        <p:blipFill>
          <a:blip r:embed="rId2"/>
          <a:stretch>
            <a:fillRect/>
          </a:stretch>
        </p:blipFill>
        <p:spPr>
          <a:xfrm>
            <a:off x="966996" y="2199735"/>
            <a:ext cx="9793057" cy="3733961"/>
          </a:xfrm>
          <a:prstGeom prst="rect">
            <a:avLst/>
          </a:prstGeom>
        </p:spPr>
      </p:pic>
    </p:spTree>
    <p:extLst>
      <p:ext uri="{BB962C8B-B14F-4D97-AF65-F5344CB8AC3E}">
        <p14:creationId xmlns:p14="http://schemas.microsoft.com/office/powerpoint/2010/main" val="1443748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Boundary Extraction from Regions</a:t>
            </a:r>
            <a:endParaRPr lang="en-IE" dirty="0"/>
          </a:p>
        </p:txBody>
      </p:sp>
      <p:sp>
        <p:nvSpPr>
          <p:cNvPr id="3" name="Content Placeholder 2"/>
          <p:cNvSpPr>
            <a:spLocks noGrp="1"/>
          </p:cNvSpPr>
          <p:nvPr>
            <p:ph idx="1"/>
          </p:nvPr>
        </p:nvSpPr>
        <p:spPr>
          <a:xfrm>
            <a:off x="838199" y="1825625"/>
            <a:ext cx="11134725" cy="4351338"/>
          </a:xfrm>
        </p:spPr>
        <p:txBody>
          <a:bodyPr/>
          <a:lstStyle/>
          <a:p>
            <a:r>
              <a:rPr lang="en-IE" dirty="0" smtClean="0"/>
              <a:t>It is not a difficult problem to extract the boundary pixels from a region.</a:t>
            </a:r>
          </a:p>
        </p:txBody>
      </p:sp>
      <p:pic>
        <p:nvPicPr>
          <p:cNvPr id="4" name="Picture 3"/>
          <p:cNvPicPr>
            <a:picLocks noChangeAspect="1"/>
          </p:cNvPicPr>
          <p:nvPr/>
        </p:nvPicPr>
        <p:blipFill>
          <a:blip r:embed="rId2"/>
          <a:stretch>
            <a:fillRect/>
          </a:stretch>
        </p:blipFill>
        <p:spPr>
          <a:xfrm>
            <a:off x="0" y="2569731"/>
            <a:ext cx="6329363" cy="4139457"/>
          </a:xfrm>
          <a:prstGeom prst="rect">
            <a:avLst/>
          </a:prstGeom>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5119" y="2400300"/>
            <a:ext cx="6056881" cy="437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04246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Edges, Contours and Boundaries</a:t>
            </a:r>
            <a:endParaRPr lang="en-IE" dirty="0"/>
          </a:p>
        </p:txBody>
      </p:sp>
      <p:sp>
        <p:nvSpPr>
          <p:cNvPr id="3" name="Content Placeholder 2"/>
          <p:cNvSpPr>
            <a:spLocks noGrp="1"/>
          </p:cNvSpPr>
          <p:nvPr>
            <p:ph idx="1"/>
          </p:nvPr>
        </p:nvSpPr>
        <p:spPr/>
        <p:txBody>
          <a:bodyPr/>
          <a:lstStyle/>
          <a:p>
            <a:r>
              <a:rPr lang="en-IE" dirty="0" smtClean="0"/>
              <a:t>How might we detect the boundaries from the edge points?</a:t>
            </a:r>
          </a:p>
          <a:p>
            <a:r>
              <a:rPr lang="en-IE" dirty="0" smtClean="0"/>
              <a:t>We could do connected component labelling on the edge binary image – this could work, what problems might it present?</a:t>
            </a:r>
          </a:p>
          <a:p>
            <a:r>
              <a:rPr lang="en-IE" dirty="0" smtClean="0"/>
              <a:t>Edges might be broken so we could get partial boundaries – these are called contours, i.e. a continuous set of edge points</a:t>
            </a:r>
          </a:p>
          <a:p>
            <a:r>
              <a:rPr lang="en-IE" dirty="0" smtClean="0"/>
              <a:t>So we have to group the edges to make contours and group the contours to make boundaries (or closed contours).</a:t>
            </a:r>
          </a:p>
          <a:p>
            <a:endParaRPr lang="en-IE" dirty="0"/>
          </a:p>
        </p:txBody>
      </p:sp>
    </p:spTree>
    <p:extLst>
      <p:ext uri="{BB962C8B-B14F-4D97-AF65-F5344CB8AC3E}">
        <p14:creationId xmlns:p14="http://schemas.microsoft.com/office/powerpoint/2010/main" val="41816719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Contour Representation</a:t>
            </a:r>
            <a:endParaRPr lang="en-IE" dirty="0"/>
          </a:p>
        </p:txBody>
      </p:sp>
      <p:sp>
        <p:nvSpPr>
          <p:cNvPr id="3" name="Content Placeholder 2"/>
          <p:cNvSpPr>
            <a:spLocks noGrp="1"/>
          </p:cNvSpPr>
          <p:nvPr>
            <p:ph idx="1"/>
          </p:nvPr>
        </p:nvSpPr>
        <p:spPr/>
        <p:txBody>
          <a:bodyPr/>
          <a:lstStyle/>
          <a:p>
            <a:r>
              <a:rPr lang="en-IE" dirty="0" smtClean="0"/>
              <a:t>A simple way to represent contours is by using Boundary Chain Codes (BCC).</a:t>
            </a:r>
          </a:p>
          <a:p>
            <a:r>
              <a:rPr lang="en-IE" dirty="0" smtClean="0"/>
              <a:t>This consists of a start point and a list of directions to other connected edge points ( so a [</a:t>
            </a:r>
            <a:r>
              <a:rPr lang="en-IE" dirty="0" err="1" smtClean="0"/>
              <a:t>row,column</a:t>
            </a:r>
            <a:r>
              <a:rPr lang="en-IE" dirty="0" smtClean="0"/>
              <a:t>] pair for the start point and a list of values in the range 0-7 for the directions to the next point)</a:t>
            </a:r>
          </a:p>
          <a:p>
            <a:endParaRPr lang="en-IE" dirty="0"/>
          </a:p>
        </p:txBody>
      </p:sp>
      <p:pic>
        <p:nvPicPr>
          <p:cNvPr id="4" name="Picture 3"/>
          <p:cNvPicPr>
            <a:picLocks noChangeAspect="1"/>
          </p:cNvPicPr>
          <p:nvPr/>
        </p:nvPicPr>
        <p:blipFill>
          <a:blip r:embed="rId2"/>
          <a:stretch>
            <a:fillRect/>
          </a:stretch>
        </p:blipFill>
        <p:spPr>
          <a:xfrm>
            <a:off x="2251290" y="4244322"/>
            <a:ext cx="2506690" cy="1141661"/>
          </a:xfrm>
          <a:prstGeom prst="rect">
            <a:avLst/>
          </a:prstGeom>
        </p:spPr>
      </p:pic>
      <p:pic>
        <p:nvPicPr>
          <p:cNvPr id="5" name="Picture 4"/>
          <p:cNvPicPr>
            <a:picLocks noChangeAspect="1"/>
          </p:cNvPicPr>
          <p:nvPr/>
        </p:nvPicPr>
        <p:blipFill>
          <a:blip r:embed="rId3"/>
          <a:stretch>
            <a:fillRect/>
          </a:stretch>
        </p:blipFill>
        <p:spPr>
          <a:xfrm>
            <a:off x="2594997" y="5690985"/>
            <a:ext cx="1819275" cy="180975"/>
          </a:xfrm>
          <a:prstGeom prst="rect">
            <a:avLst/>
          </a:prstGeom>
        </p:spPr>
      </p:pic>
      <p:pic>
        <p:nvPicPr>
          <p:cNvPr id="6" name="Picture 5"/>
          <p:cNvPicPr>
            <a:picLocks noChangeAspect="1"/>
          </p:cNvPicPr>
          <p:nvPr/>
        </p:nvPicPr>
        <p:blipFill>
          <a:blip r:embed="rId4"/>
          <a:stretch>
            <a:fillRect/>
          </a:stretch>
        </p:blipFill>
        <p:spPr>
          <a:xfrm>
            <a:off x="6512840" y="4347052"/>
            <a:ext cx="3086100" cy="1314450"/>
          </a:xfrm>
          <a:prstGeom prst="rect">
            <a:avLst/>
          </a:prstGeom>
        </p:spPr>
      </p:pic>
    </p:spTree>
    <p:extLst>
      <p:ext uri="{BB962C8B-B14F-4D97-AF65-F5344CB8AC3E}">
        <p14:creationId xmlns:p14="http://schemas.microsoft.com/office/powerpoint/2010/main" val="27156364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Forming Boundaries</a:t>
            </a:r>
            <a:endParaRPr lang="en-IE" dirty="0"/>
          </a:p>
        </p:txBody>
      </p:sp>
      <p:sp>
        <p:nvSpPr>
          <p:cNvPr id="3" name="Content Placeholder 2"/>
          <p:cNvSpPr>
            <a:spLocks noGrp="1"/>
          </p:cNvSpPr>
          <p:nvPr>
            <p:ph idx="1"/>
          </p:nvPr>
        </p:nvSpPr>
        <p:spPr/>
        <p:txBody>
          <a:bodyPr>
            <a:normAutofit lnSpcReduction="10000"/>
          </a:bodyPr>
          <a:lstStyle/>
          <a:p>
            <a:r>
              <a:rPr lang="en-IE" dirty="0" smtClean="0"/>
              <a:t>There is no way of guaranteeing fully closed contours but we should try and link contours that belong to the same object and are close to each other in terms of separation gap and the edge direction of the pixels near the separation point </a:t>
            </a:r>
          </a:p>
          <a:p>
            <a:r>
              <a:rPr lang="en-IE" dirty="0" smtClean="0"/>
              <a:t>We could use some rules or heuristics to achieve this such as:</a:t>
            </a:r>
          </a:p>
          <a:p>
            <a:pPr lvl="1"/>
            <a:r>
              <a:rPr lang="en-IE" dirty="0" smtClean="0"/>
              <a:t>Identify the end-points of a contour (assume we have magnitude/orientation)</a:t>
            </a:r>
          </a:p>
          <a:p>
            <a:pPr lvl="1"/>
            <a:r>
              <a:rPr lang="en-IE" dirty="0" smtClean="0"/>
              <a:t>For each contour end point</a:t>
            </a:r>
          </a:p>
          <a:p>
            <a:pPr lvl="2"/>
            <a:r>
              <a:rPr lang="en-IE" dirty="0" smtClean="0"/>
              <a:t>Check it against the other contour end points and look for small gaps in distance/direction</a:t>
            </a:r>
          </a:p>
          <a:p>
            <a:pPr lvl="2"/>
            <a:r>
              <a:rPr lang="en-IE" dirty="0" smtClean="0"/>
              <a:t>Merge contours who’s end points are sufficiently close in distance and direction</a:t>
            </a:r>
          </a:p>
          <a:p>
            <a:pPr lvl="2"/>
            <a:r>
              <a:rPr lang="en-IE" dirty="0" smtClean="0"/>
              <a:t>Deal with special cases, e.g. corners and general changes in edge direction</a:t>
            </a:r>
          </a:p>
          <a:p>
            <a:pPr lvl="2"/>
            <a:r>
              <a:rPr lang="en-IE" dirty="0" smtClean="0"/>
              <a:t>Use a priori knowledge where you can</a:t>
            </a:r>
          </a:p>
          <a:p>
            <a:endParaRPr lang="en-IE" dirty="0"/>
          </a:p>
        </p:txBody>
      </p:sp>
    </p:spTree>
    <p:extLst>
      <p:ext uri="{BB962C8B-B14F-4D97-AF65-F5344CB8AC3E}">
        <p14:creationId xmlns:p14="http://schemas.microsoft.com/office/powerpoint/2010/main" val="36769785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Hough Transform</a:t>
            </a:r>
            <a:endParaRPr lang="en-IE" dirty="0"/>
          </a:p>
        </p:txBody>
      </p:sp>
      <p:sp>
        <p:nvSpPr>
          <p:cNvPr id="3" name="Content Placeholder 2"/>
          <p:cNvSpPr>
            <a:spLocks noGrp="1"/>
          </p:cNvSpPr>
          <p:nvPr>
            <p:ph idx="1"/>
          </p:nvPr>
        </p:nvSpPr>
        <p:spPr/>
        <p:txBody>
          <a:bodyPr/>
          <a:lstStyle/>
          <a:p>
            <a:r>
              <a:rPr lang="en-IE" dirty="0" smtClean="0"/>
              <a:t>Another approach to grouping edge pixels might be to group them into line segments. This can be a good approach if the scene has a large number of straight lines or the objects your interested in can be modelled with straight lines</a:t>
            </a:r>
          </a:p>
          <a:p>
            <a:r>
              <a:rPr lang="en-IE" dirty="0" smtClean="0"/>
              <a:t>An elegant technique for doing this is the Hough Transform which takes edge points and gets them to vote for the lines they could be part of</a:t>
            </a:r>
          </a:p>
          <a:p>
            <a:r>
              <a:rPr lang="en-IE" dirty="0" smtClean="0"/>
              <a:t>The more edge points that are on a line the more votes that line will get – consider the following diagram</a:t>
            </a:r>
          </a:p>
          <a:p>
            <a:endParaRPr lang="en-IE" dirty="0"/>
          </a:p>
        </p:txBody>
      </p:sp>
    </p:spTree>
    <p:extLst>
      <p:ext uri="{BB962C8B-B14F-4D97-AF65-F5344CB8AC3E}">
        <p14:creationId xmlns:p14="http://schemas.microsoft.com/office/powerpoint/2010/main" val="17990497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Hough Transform</a:t>
            </a:r>
            <a:endParaRPr lang="en-IE" dirty="0"/>
          </a:p>
        </p:txBody>
      </p:sp>
      <p:sp>
        <p:nvSpPr>
          <p:cNvPr id="3" name="Content Placeholder 2"/>
          <p:cNvSpPr>
            <a:spLocks noGrp="1"/>
          </p:cNvSpPr>
          <p:nvPr>
            <p:ph idx="1"/>
          </p:nvPr>
        </p:nvSpPr>
        <p:spPr>
          <a:xfrm>
            <a:off x="838199" y="1825625"/>
            <a:ext cx="5407617" cy="4351338"/>
          </a:xfrm>
        </p:spPr>
        <p:txBody>
          <a:bodyPr>
            <a:normAutofit fontScale="92500" lnSpcReduction="10000"/>
          </a:bodyPr>
          <a:lstStyle/>
          <a:p>
            <a:r>
              <a:rPr lang="en-IE" dirty="0" smtClean="0"/>
              <a:t>The red dots denote the edge points in our image. For each point we visualise all possible lines that could go through it, each of these will have a slope (m) and intercept (c).</a:t>
            </a:r>
          </a:p>
          <a:p>
            <a:r>
              <a:rPr lang="en-IE" dirty="0" smtClean="0"/>
              <a:t>We can quantise this (</a:t>
            </a:r>
            <a:r>
              <a:rPr lang="en-IE" dirty="0" err="1" smtClean="0"/>
              <a:t>m,c</a:t>
            </a:r>
            <a:r>
              <a:rPr lang="en-IE" dirty="0" smtClean="0"/>
              <a:t>) space and let each point vote for the possible m and c values</a:t>
            </a:r>
          </a:p>
          <a:p>
            <a:r>
              <a:rPr lang="en-IE" dirty="0" smtClean="0"/>
              <a:t>Where points are on the same line there will be one m and c they will all vote for, this will give a peak in (</a:t>
            </a:r>
            <a:r>
              <a:rPr lang="en-IE" dirty="0" err="1" smtClean="0"/>
              <a:t>m,c</a:t>
            </a:r>
            <a:r>
              <a:rPr lang="en-IE" dirty="0" smtClean="0"/>
              <a:t>) space</a:t>
            </a:r>
            <a:endParaRPr lang="en-IE" dirty="0"/>
          </a:p>
        </p:txBody>
      </p:sp>
      <p:pic>
        <p:nvPicPr>
          <p:cNvPr id="4" name="Picture 3"/>
          <p:cNvPicPr>
            <a:picLocks noChangeAspect="1"/>
          </p:cNvPicPr>
          <p:nvPr/>
        </p:nvPicPr>
        <p:blipFill>
          <a:blip r:embed="rId2"/>
          <a:stretch>
            <a:fillRect/>
          </a:stretch>
        </p:blipFill>
        <p:spPr>
          <a:xfrm>
            <a:off x="6399104" y="690588"/>
            <a:ext cx="5792896" cy="383057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060353570"/>
              </p:ext>
            </p:extLst>
          </p:nvPr>
        </p:nvGraphicFramePr>
        <p:xfrm>
          <a:off x="7439187" y="4986107"/>
          <a:ext cx="3316640" cy="1828800"/>
        </p:xfrm>
        <a:graphic>
          <a:graphicData uri="http://schemas.openxmlformats.org/drawingml/2006/table">
            <a:tbl>
              <a:tblPr bandRow="1">
                <a:tableStyleId>{5C22544A-7EE6-4342-B048-85BDC9FD1C3A}</a:tableStyleId>
              </a:tblPr>
              <a:tblGrid>
                <a:gridCol w="663328"/>
                <a:gridCol w="663328"/>
                <a:gridCol w="663328"/>
                <a:gridCol w="663328"/>
                <a:gridCol w="663328"/>
              </a:tblGrid>
              <a:tr h="286920">
                <a:tc>
                  <a:txBody>
                    <a:bodyPr/>
                    <a:lstStyle/>
                    <a:p>
                      <a:r>
                        <a:rPr lang="en-IE" dirty="0" smtClean="0"/>
                        <a:t>1</a:t>
                      </a:r>
                      <a:endParaRPr lang="en-IE" dirty="0"/>
                    </a:p>
                  </a:txBody>
                  <a:tcPr>
                    <a:noFill/>
                  </a:tcPr>
                </a:tc>
                <a:tc>
                  <a:txBody>
                    <a:bodyPr/>
                    <a:lstStyle/>
                    <a:p>
                      <a:r>
                        <a:rPr lang="en-IE" dirty="0" smtClean="0"/>
                        <a:t>1</a:t>
                      </a:r>
                      <a:endParaRPr lang="en-IE" dirty="0"/>
                    </a:p>
                  </a:txBody>
                  <a:tcPr>
                    <a:noFill/>
                  </a:tcPr>
                </a:tc>
                <a:tc>
                  <a:txBody>
                    <a:bodyPr/>
                    <a:lstStyle/>
                    <a:p>
                      <a:r>
                        <a:rPr lang="en-IE" dirty="0" smtClean="0"/>
                        <a:t>1</a:t>
                      </a:r>
                      <a:endParaRPr lang="en-IE" dirty="0"/>
                    </a:p>
                  </a:txBody>
                  <a:tcPr>
                    <a:noFill/>
                  </a:tcPr>
                </a:tc>
                <a:tc>
                  <a:txBody>
                    <a:bodyPr/>
                    <a:lstStyle/>
                    <a:p>
                      <a:r>
                        <a:rPr lang="en-IE" dirty="0" smtClean="0"/>
                        <a:t>1</a:t>
                      </a:r>
                      <a:endParaRPr lang="en-IE" dirty="0"/>
                    </a:p>
                  </a:txBody>
                  <a:tcPr>
                    <a:noFill/>
                  </a:tcPr>
                </a:tc>
                <a:tc>
                  <a:txBody>
                    <a:bodyPr/>
                    <a:lstStyle/>
                    <a:p>
                      <a:r>
                        <a:rPr lang="en-IE" dirty="0" smtClean="0"/>
                        <a:t>1</a:t>
                      </a:r>
                      <a:endParaRPr lang="en-IE" dirty="0"/>
                    </a:p>
                  </a:txBody>
                  <a:tcPr>
                    <a:noFill/>
                  </a:tcPr>
                </a:tc>
              </a:tr>
              <a:tr h="286920">
                <a:tc>
                  <a:txBody>
                    <a:bodyPr/>
                    <a:lstStyle/>
                    <a:p>
                      <a:r>
                        <a:rPr lang="en-IE" dirty="0" smtClean="0"/>
                        <a:t>1</a:t>
                      </a:r>
                      <a:endParaRPr lang="en-IE" dirty="0"/>
                    </a:p>
                  </a:txBody>
                  <a:tcPr>
                    <a:noFill/>
                  </a:tcPr>
                </a:tc>
                <a:tc>
                  <a:txBody>
                    <a:bodyPr/>
                    <a:lstStyle/>
                    <a:p>
                      <a:r>
                        <a:rPr lang="en-IE" dirty="0" smtClean="0"/>
                        <a:t>2</a:t>
                      </a:r>
                      <a:endParaRPr lang="en-IE" dirty="0"/>
                    </a:p>
                  </a:txBody>
                  <a:tcPr>
                    <a:noFill/>
                  </a:tcPr>
                </a:tc>
                <a:tc>
                  <a:txBody>
                    <a:bodyPr/>
                    <a:lstStyle/>
                    <a:p>
                      <a:r>
                        <a:rPr lang="en-IE" dirty="0" smtClean="0"/>
                        <a:t>1</a:t>
                      </a:r>
                      <a:endParaRPr lang="en-IE" dirty="0"/>
                    </a:p>
                  </a:txBody>
                  <a:tcPr>
                    <a:noFill/>
                  </a:tcPr>
                </a:tc>
                <a:tc>
                  <a:txBody>
                    <a:bodyPr/>
                    <a:lstStyle/>
                    <a:p>
                      <a:r>
                        <a:rPr lang="en-IE" dirty="0" smtClean="0"/>
                        <a:t>1</a:t>
                      </a:r>
                      <a:endParaRPr lang="en-IE" dirty="0"/>
                    </a:p>
                  </a:txBody>
                  <a:tcPr>
                    <a:noFill/>
                  </a:tcPr>
                </a:tc>
                <a:tc>
                  <a:txBody>
                    <a:bodyPr/>
                    <a:lstStyle/>
                    <a:p>
                      <a:r>
                        <a:rPr lang="en-IE" dirty="0" smtClean="0"/>
                        <a:t>2</a:t>
                      </a:r>
                      <a:endParaRPr lang="en-IE" dirty="0"/>
                    </a:p>
                  </a:txBody>
                  <a:tcPr>
                    <a:noFill/>
                  </a:tcPr>
                </a:tc>
              </a:tr>
              <a:tr h="286920">
                <a:tc>
                  <a:txBody>
                    <a:bodyPr/>
                    <a:lstStyle/>
                    <a:p>
                      <a:r>
                        <a:rPr lang="en-IE" dirty="0" smtClean="0"/>
                        <a:t>1</a:t>
                      </a:r>
                      <a:endParaRPr lang="en-IE" dirty="0"/>
                    </a:p>
                  </a:txBody>
                  <a:tcPr>
                    <a:noFill/>
                  </a:tcPr>
                </a:tc>
                <a:tc>
                  <a:txBody>
                    <a:bodyPr/>
                    <a:lstStyle/>
                    <a:p>
                      <a:r>
                        <a:rPr lang="en-IE" dirty="0" smtClean="0"/>
                        <a:t>1</a:t>
                      </a:r>
                      <a:endParaRPr lang="en-IE" dirty="0"/>
                    </a:p>
                  </a:txBody>
                  <a:tcPr>
                    <a:noFill/>
                  </a:tcPr>
                </a:tc>
                <a:tc>
                  <a:txBody>
                    <a:bodyPr/>
                    <a:lstStyle/>
                    <a:p>
                      <a:r>
                        <a:rPr lang="en-IE" dirty="0" smtClean="0"/>
                        <a:t>1</a:t>
                      </a:r>
                      <a:endParaRPr lang="en-IE" dirty="0"/>
                    </a:p>
                  </a:txBody>
                  <a:tcPr>
                    <a:noFill/>
                  </a:tcPr>
                </a:tc>
                <a:tc>
                  <a:txBody>
                    <a:bodyPr/>
                    <a:lstStyle/>
                    <a:p>
                      <a:pPr marL="0" algn="l" defTabSz="914400" rtl="0" eaLnBrk="1" latinLnBrk="0" hangingPunct="1"/>
                      <a:r>
                        <a:rPr lang="en-IE" sz="1800" kern="1200" dirty="0" smtClean="0">
                          <a:solidFill>
                            <a:srgbClr val="FF0000"/>
                          </a:solidFill>
                          <a:latin typeface="+mn-lt"/>
                          <a:ea typeface="+mn-ea"/>
                          <a:cs typeface="+mn-cs"/>
                        </a:rPr>
                        <a:t>3</a:t>
                      </a:r>
                      <a:endParaRPr lang="en-IE" sz="1800" kern="1200" dirty="0">
                        <a:solidFill>
                          <a:srgbClr val="FF0000"/>
                        </a:solidFill>
                        <a:latin typeface="+mn-lt"/>
                        <a:ea typeface="+mn-ea"/>
                        <a:cs typeface="+mn-cs"/>
                      </a:endParaRPr>
                    </a:p>
                  </a:txBody>
                  <a:tcPr>
                    <a:noFill/>
                  </a:tcPr>
                </a:tc>
                <a:tc>
                  <a:txBody>
                    <a:bodyPr/>
                    <a:lstStyle/>
                    <a:p>
                      <a:r>
                        <a:rPr lang="en-IE" dirty="0" smtClean="0"/>
                        <a:t>1</a:t>
                      </a:r>
                      <a:endParaRPr lang="en-IE" dirty="0"/>
                    </a:p>
                  </a:txBody>
                  <a:tcPr>
                    <a:noFill/>
                  </a:tcPr>
                </a:tc>
              </a:tr>
              <a:tr h="286920">
                <a:tc>
                  <a:txBody>
                    <a:bodyPr/>
                    <a:lstStyle/>
                    <a:p>
                      <a:r>
                        <a:rPr lang="en-IE" dirty="0" smtClean="0"/>
                        <a:t>1</a:t>
                      </a:r>
                      <a:endParaRPr lang="en-IE" dirty="0"/>
                    </a:p>
                  </a:txBody>
                  <a:tcPr>
                    <a:noFill/>
                  </a:tcPr>
                </a:tc>
                <a:tc>
                  <a:txBody>
                    <a:bodyPr/>
                    <a:lstStyle/>
                    <a:p>
                      <a:r>
                        <a:rPr lang="en-IE" dirty="0" smtClean="0"/>
                        <a:t>2</a:t>
                      </a:r>
                      <a:endParaRPr lang="en-IE" dirty="0"/>
                    </a:p>
                  </a:txBody>
                  <a:tcPr>
                    <a:noFill/>
                  </a:tcPr>
                </a:tc>
                <a:tc>
                  <a:txBody>
                    <a:bodyPr/>
                    <a:lstStyle/>
                    <a:p>
                      <a:r>
                        <a:rPr lang="en-IE" dirty="0" smtClean="0"/>
                        <a:t>1</a:t>
                      </a:r>
                      <a:endParaRPr lang="en-IE" dirty="0"/>
                    </a:p>
                  </a:txBody>
                  <a:tcPr>
                    <a:noFill/>
                  </a:tcPr>
                </a:tc>
                <a:tc>
                  <a:txBody>
                    <a:bodyPr/>
                    <a:lstStyle/>
                    <a:p>
                      <a:r>
                        <a:rPr lang="en-IE" dirty="0" smtClean="0"/>
                        <a:t>1</a:t>
                      </a:r>
                      <a:endParaRPr lang="en-IE" dirty="0"/>
                    </a:p>
                  </a:txBody>
                  <a:tcPr>
                    <a:noFill/>
                  </a:tcPr>
                </a:tc>
                <a:tc>
                  <a:txBody>
                    <a:bodyPr/>
                    <a:lstStyle/>
                    <a:p>
                      <a:r>
                        <a:rPr lang="en-IE" dirty="0" smtClean="0"/>
                        <a:t>1</a:t>
                      </a:r>
                      <a:endParaRPr lang="en-IE" dirty="0"/>
                    </a:p>
                  </a:txBody>
                  <a:tcPr>
                    <a:noFill/>
                  </a:tcPr>
                </a:tc>
              </a:tr>
              <a:tr h="286920">
                <a:tc>
                  <a:txBody>
                    <a:bodyPr/>
                    <a:lstStyle/>
                    <a:p>
                      <a:r>
                        <a:rPr lang="en-IE" dirty="0" smtClean="0"/>
                        <a:t>1</a:t>
                      </a:r>
                      <a:endParaRPr lang="en-IE" dirty="0"/>
                    </a:p>
                  </a:txBody>
                  <a:tcPr>
                    <a:noFill/>
                  </a:tcPr>
                </a:tc>
                <a:tc>
                  <a:txBody>
                    <a:bodyPr/>
                    <a:lstStyle/>
                    <a:p>
                      <a:r>
                        <a:rPr lang="en-IE" dirty="0" smtClean="0"/>
                        <a:t>1</a:t>
                      </a:r>
                      <a:endParaRPr lang="en-IE" dirty="0"/>
                    </a:p>
                  </a:txBody>
                  <a:tcPr>
                    <a:noFill/>
                  </a:tcPr>
                </a:tc>
                <a:tc>
                  <a:txBody>
                    <a:bodyPr/>
                    <a:lstStyle/>
                    <a:p>
                      <a:r>
                        <a:rPr lang="en-IE" dirty="0" smtClean="0"/>
                        <a:t>1</a:t>
                      </a:r>
                      <a:endParaRPr lang="en-IE" dirty="0"/>
                    </a:p>
                  </a:txBody>
                  <a:tcPr>
                    <a:noFill/>
                  </a:tcPr>
                </a:tc>
                <a:tc>
                  <a:txBody>
                    <a:bodyPr/>
                    <a:lstStyle/>
                    <a:p>
                      <a:r>
                        <a:rPr lang="en-IE" dirty="0" smtClean="0"/>
                        <a:t>1</a:t>
                      </a:r>
                      <a:endParaRPr lang="en-IE" dirty="0"/>
                    </a:p>
                  </a:txBody>
                  <a:tcPr>
                    <a:noFill/>
                  </a:tcPr>
                </a:tc>
                <a:tc>
                  <a:txBody>
                    <a:bodyPr/>
                    <a:lstStyle/>
                    <a:p>
                      <a:r>
                        <a:rPr lang="en-IE" dirty="0" smtClean="0"/>
                        <a:t>1</a:t>
                      </a:r>
                      <a:endParaRPr lang="en-IE" dirty="0"/>
                    </a:p>
                  </a:txBody>
                  <a:tcPr>
                    <a:noFill/>
                  </a:tcPr>
                </a:tc>
              </a:tr>
            </a:tbl>
          </a:graphicData>
        </a:graphic>
      </p:graphicFrame>
      <p:sp>
        <p:nvSpPr>
          <p:cNvPr id="6" name="TextBox 5"/>
          <p:cNvSpPr txBox="1"/>
          <p:nvPr/>
        </p:nvSpPr>
        <p:spPr>
          <a:xfrm>
            <a:off x="6865749" y="5656881"/>
            <a:ext cx="557939" cy="369332"/>
          </a:xfrm>
          <a:prstGeom prst="rect">
            <a:avLst/>
          </a:prstGeom>
          <a:noFill/>
        </p:spPr>
        <p:txBody>
          <a:bodyPr wrap="square" rtlCol="0">
            <a:spAutoFit/>
          </a:bodyPr>
          <a:lstStyle/>
          <a:p>
            <a:r>
              <a:rPr lang="en-IE" dirty="0" smtClean="0"/>
              <a:t>c</a:t>
            </a:r>
            <a:endParaRPr lang="en-IE" dirty="0"/>
          </a:p>
        </p:txBody>
      </p:sp>
      <p:sp>
        <p:nvSpPr>
          <p:cNvPr id="7" name="TextBox 6"/>
          <p:cNvSpPr txBox="1"/>
          <p:nvPr/>
        </p:nvSpPr>
        <p:spPr>
          <a:xfrm>
            <a:off x="9016582" y="4535021"/>
            <a:ext cx="557939" cy="369332"/>
          </a:xfrm>
          <a:prstGeom prst="rect">
            <a:avLst/>
          </a:prstGeom>
          <a:noFill/>
        </p:spPr>
        <p:txBody>
          <a:bodyPr wrap="square" rtlCol="0">
            <a:spAutoFit/>
          </a:bodyPr>
          <a:lstStyle/>
          <a:p>
            <a:r>
              <a:rPr lang="en-IE" dirty="0" smtClean="0"/>
              <a:t>m</a:t>
            </a:r>
            <a:endParaRPr lang="en-IE" dirty="0"/>
          </a:p>
        </p:txBody>
      </p:sp>
    </p:spTree>
    <p:extLst>
      <p:ext uri="{BB962C8B-B14F-4D97-AF65-F5344CB8AC3E}">
        <p14:creationId xmlns:p14="http://schemas.microsoft.com/office/powerpoint/2010/main" val="13815797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6995</TotalTime>
  <Words>1970</Words>
  <Application>Microsoft Office PowerPoint</Application>
  <PresentationFormat>Widescreen</PresentationFormat>
  <Paragraphs>167</Paragraphs>
  <Slides>33</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9" baseType="lpstr">
      <vt:lpstr>Arial</vt:lpstr>
      <vt:lpstr>Calibri</vt:lpstr>
      <vt:lpstr>Calibri Light</vt:lpstr>
      <vt:lpstr>Symbol</vt:lpstr>
      <vt:lpstr>Office Theme</vt:lpstr>
      <vt:lpstr>Bitmap Image</vt:lpstr>
      <vt:lpstr>Computer Vision</vt:lpstr>
      <vt:lpstr>Overview</vt:lpstr>
      <vt:lpstr>Shape representation</vt:lpstr>
      <vt:lpstr>Boundary Extraction from Regions</vt:lpstr>
      <vt:lpstr>Edges, Contours and Boundaries</vt:lpstr>
      <vt:lpstr>Contour Representation</vt:lpstr>
      <vt:lpstr>Forming Boundaries</vt:lpstr>
      <vt:lpstr>Hough Transform</vt:lpstr>
      <vt:lpstr>Hough Transform</vt:lpstr>
      <vt:lpstr>Hough Transform</vt:lpstr>
      <vt:lpstr>Hough Transform – (r, theta) space</vt:lpstr>
      <vt:lpstr>Hough Transform – Example from Wikipedia</vt:lpstr>
      <vt:lpstr>Hough Transform</vt:lpstr>
      <vt:lpstr>Circular Hough Transform</vt:lpstr>
      <vt:lpstr>Circular Hough Transform</vt:lpstr>
      <vt:lpstr>Generalised Hough Transform</vt:lpstr>
      <vt:lpstr>Generalised Hough Transform</vt:lpstr>
      <vt:lpstr>Generalised Hough Transform</vt:lpstr>
      <vt:lpstr>Generalised Hough Transform</vt:lpstr>
      <vt:lpstr>Shape Representation</vt:lpstr>
      <vt:lpstr>Shape Representation – Good Attributes</vt:lpstr>
      <vt:lpstr>Shape Representation - Distance-Angle Transform</vt:lpstr>
      <vt:lpstr>Shape Representation – Centroid Distance Function</vt:lpstr>
      <vt:lpstr>Shape Representation – Boundary Curvature</vt:lpstr>
      <vt:lpstr>Shape Representation – Boundary Curvature</vt:lpstr>
      <vt:lpstr>Shape Representation – Fourier Descriptors</vt:lpstr>
      <vt:lpstr>The Fourier Transform</vt:lpstr>
      <vt:lpstr>The Fourier Transform</vt:lpstr>
      <vt:lpstr>Fourier Descriptors</vt:lpstr>
      <vt:lpstr>Fourier Descriptors – Scale and Shift invariance</vt:lpstr>
      <vt:lpstr>Fourier Descriptors – Scale and Shift invariance</vt:lpstr>
      <vt:lpstr>Fourier Descriptors</vt:lpstr>
      <vt:lpstr>Where are we?</vt:lpstr>
    </vt:vector>
  </TitlesOfParts>
  <Company>Institute of Technology Blanchardstown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creator>McLoughlin, Simon</dc:creator>
  <cp:lastModifiedBy>McLoughlin, Simon</cp:lastModifiedBy>
  <cp:revision>290</cp:revision>
  <dcterms:created xsi:type="dcterms:W3CDTF">2016-01-15T14:53:14Z</dcterms:created>
  <dcterms:modified xsi:type="dcterms:W3CDTF">2016-03-02T11:05:24Z</dcterms:modified>
</cp:coreProperties>
</file>